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6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7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8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65" r:id="rId2"/>
    <p:sldMasterId id="2147483777" r:id="rId3"/>
    <p:sldMasterId id="2147483789" r:id="rId4"/>
    <p:sldMasterId id="2147483801" r:id="rId5"/>
    <p:sldMasterId id="2147483813" r:id="rId6"/>
    <p:sldMasterId id="2147483825" r:id="rId7"/>
    <p:sldMasterId id="2147483837" r:id="rId8"/>
    <p:sldMasterId id="2147483849" r:id="rId9"/>
  </p:sldMasterIdLst>
  <p:notesMasterIdLst>
    <p:notesMasterId r:id="rId36"/>
  </p:notesMasterIdLst>
  <p:handoutMasterIdLst>
    <p:handoutMasterId r:id="rId37"/>
  </p:handoutMasterIdLst>
  <p:sldIdLst>
    <p:sldId id="1164" r:id="rId10"/>
    <p:sldId id="1165" r:id="rId11"/>
    <p:sldId id="1445" r:id="rId12"/>
    <p:sldId id="1446" r:id="rId13"/>
    <p:sldId id="1110" r:id="rId14"/>
    <p:sldId id="1442" r:id="rId15"/>
    <p:sldId id="1493" r:id="rId16"/>
    <p:sldId id="1495" r:id="rId17"/>
    <p:sldId id="1490" r:id="rId18"/>
    <p:sldId id="1477" r:id="rId19"/>
    <p:sldId id="1478" r:id="rId20"/>
    <p:sldId id="1479" r:id="rId21"/>
    <p:sldId id="1480" r:id="rId22"/>
    <p:sldId id="1406" r:id="rId23"/>
    <p:sldId id="1419" r:id="rId24"/>
    <p:sldId id="1432" r:id="rId25"/>
    <p:sldId id="1433" r:id="rId26"/>
    <p:sldId id="1434" r:id="rId27"/>
    <p:sldId id="1435" r:id="rId28"/>
    <p:sldId id="1484" r:id="rId29"/>
    <p:sldId id="1487" r:id="rId30"/>
    <p:sldId id="1488" r:id="rId31"/>
    <p:sldId id="1489" r:id="rId32"/>
    <p:sldId id="665" r:id="rId33"/>
    <p:sldId id="1444" r:id="rId34"/>
    <p:sldId id="1148" r:id="rId35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3997" userDrawn="1">
          <p15:clr>
            <a:srgbClr val="A4A3A4"/>
          </p15:clr>
        </p15:guide>
        <p15:guide id="8" pos="91" userDrawn="1">
          <p15:clr>
            <a:srgbClr val="A4A3A4"/>
          </p15:clr>
        </p15:guide>
        <p15:guide id="9" pos="7588" userDrawn="1">
          <p15:clr>
            <a:srgbClr val="A4A3A4"/>
          </p15:clr>
        </p15:guide>
        <p15:guide id="10" pos="3841" userDrawn="1">
          <p15:clr>
            <a:srgbClr val="A4A3A4"/>
          </p15:clr>
        </p15:guide>
        <p15:guide id="11" pos="204" userDrawn="1">
          <p15:clr>
            <a:srgbClr val="A4A3A4"/>
          </p15:clr>
        </p15:guide>
        <p15:guide id="12" pos="7475" userDrawn="1">
          <p15:clr>
            <a:srgbClr val="A4A3A4"/>
          </p15:clr>
        </p15:guide>
        <p15:guide id="13" orient="horz" pos="4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ice Huguenin-Virchaux" initials="MH" lastIdx="1" clrIdx="0">
    <p:extLst>
      <p:ext uri="{19B8F6BF-5375-455C-9EA6-DF929625EA0E}">
        <p15:presenceInfo xmlns:p15="http://schemas.microsoft.com/office/powerpoint/2012/main" userId="Maurice Huguenin-Virchau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695"/>
    <a:srgbClr val="C6DEEE"/>
    <a:srgbClr val="7DB8D6"/>
    <a:srgbClr val="DE7059"/>
    <a:srgbClr val="9E122A"/>
    <a:srgbClr val="FAC497"/>
    <a:srgbClr val="AC3548"/>
    <a:srgbClr val="FAC4BF"/>
    <a:srgbClr val="0000FF"/>
    <a:srgbClr val="E86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39" autoAdjust="0"/>
    <p:restoredTop sz="96807" autoAdjust="0"/>
  </p:normalViewPr>
  <p:slideViewPr>
    <p:cSldViewPr snapToObjects="1">
      <p:cViewPr varScale="1">
        <p:scale>
          <a:sx n="77" d="100"/>
          <a:sy n="77" d="100"/>
        </p:scale>
        <p:origin x="765" y="7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97"/>
        <p:guide pos="91"/>
        <p:guide pos="7588"/>
        <p:guide pos="3841"/>
        <p:guide pos="204"/>
        <p:guide pos="7475"/>
        <p:guide orient="horz" pos="4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Objects="1">
      <p:cViewPr varScale="1">
        <p:scale>
          <a:sx n="51" d="100"/>
          <a:sy n="51" d="100"/>
        </p:scale>
        <p:origin x="3141" y="45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6A4B46-F6A6-DA4E-8415-64807F0B23D2}" type="datetimeFigureOut">
              <a:rPr lang="de-DE" smtClean="0">
                <a:latin typeface="Arial" panose="020B0604020202020204" pitchFamily="34" charset="0"/>
              </a:rPr>
              <a:t>20.05.2022</a:t>
            </a:fld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>
              <a:latin typeface="Arial" panose="020B0604020202020204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048993-9816-0246-B1D2-4028350D98C2}" type="slidenum">
              <a:rPr lang="de-DE" smtClean="0">
                <a:latin typeface="Arial" panose="020B0604020202020204" pitchFamily="34" charset="0"/>
              </a:rPr>
              <a:t>‹#›</a:t>
            </a:fld>
            <a:endParaRPr lang="de-DE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3024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BCDB334D-D17F-49C4-91DD-37BB7E818209}" type="datetimeFigureOut">
              <a:rPr lang="de-CH" smtClean="0"/>
              <a:pPr/>
              <a:t>20.05.2022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>
                <a:latin typeface="Arial" panose="020B0604020202020204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>
                <a:latin typeface="Arial" panose="020B0604020202020204" pitchFamily="34" charset="0"/>
              </a:defRPr>
            </a:lvl1pPr>
          </a:lstStyle>
          <a:p>
            <a:fld id="{A51C0C35-A9A2-4EFD-9BAF-1E52E29E03D1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3750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87751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6577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1004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72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5087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9946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27683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3979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6910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74839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42391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49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2142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/>
              <a:t>Nuccitelli</a:t>
            </a:r>
            <a:r>
              <a:rPr lang="en-GB" b="1" dirty="0"/>
              <a:t> et al., 2012. Comment on “Ocean heat content and </a:t>
            </a:r>
            <a:r>
              <a:rPr lang="en-GB" b="1" dirty="0" err="1"/>
              <a:t>Earthʼs</a:t>
            </a:r>
            <a:r>
              <a:rPr lang="en-GB" b="1" dirty="0"/>
              <a:t> radiation imbalance. II. Relation to climate shifts”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71679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770887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1575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4453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2503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EOF patterns and associated principle components of equatorial wind stress anomalies from the Era-Interim Reanalysis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these are the figures I had in my proposal, it turned out they were incorrect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GB" dirty="0"/>
              <a:t>I created them anew (see next slide) but they are not 100% what I expect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5813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>
            <a:lvl1pPr>
              <a:defRPr sz="9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7680176" y="6308726"/>
            <a:ext cx="3050313" cy="459776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C4E302-A771-43BA-B527-E03DC99C47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83D1E3-F8EB-442E-8A4E-AC66458510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95" y="6344051"/>
            <a:ext cx="2098180" cy="433321"/>
          </a:xfrm>
          <a:prstGeom prst="rect">
            <a:avLst/>
          </a:prstGeom>
        </p:spPr>
      </p:pic>
      <p:pic>
        <p:nvPicPr>
          <p:cNvPr id="16" name="Google Shape;87;p13">
            <a:extLst>
              <a:ext uri="{FF2B5EF4-FFF2-40B4-BE49-F238E27FC236}">
                <a16:creationId xmlns:a16="http://schemas.microsoft.com/office/drawing/2014/main" id="{030B8424-E63D-4510-BDA3-FE4E590B0A45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970" y="6343935"/>
            <a:ext cx="2233936" cy="4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6;p13">
            <a:extLst>
              <a:ext uri="{FF2B5EF4-FFF2-40B4-BE49-F238E27FC236}">
                <a16:creationId xmlns:a16="http://schemas.microsoft.com/office/drawing/2014/main" id="{BC0CC2BD-E5C2-43D3-8FAB-2522DDFAE7AB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978" y="6282138"/>
            <a:ext cx="2212703" cy="4952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E80A92-32BA-4F22-BD59-5FA568773DA0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FC2CF2F-FD83-4B7E-B522-3757B9CD88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29B5CC1-53C3-4095-92D1-BD28D70E557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566613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11809981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25070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6886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0288269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59772741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8345709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071505181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7282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35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AA7BC99-B496-46C2-A0C1-A2CF51DB2D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1CC1331-7FCB-4A27-9328-28AD8EF63FE4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175FF7D-B17B-44D6-9230-3002BC2CB0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AA9BCC2B-CFA7-46CE-8CE9-F46A47174FC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16" name="Datumsplatzhalter 1">
            <a:extLst>
              <a:ext uri="{FF2B5EF4-FFF2-40B4-BE49-F238E27FC236}">
                <a16:creationId xmlns:a16="http://schemas.microsoft.com/office/drawing/2014/main" id="{BF95996E-630C-696A-AE85-3DBE732460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94275E2D-4748-C996-F9A6-DDA40BCEC3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5A877823-67FA-D275-3BF9-FB37B499F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600996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2508653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287923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87079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68459606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9741533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18970784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5688739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12584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610812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57159663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24B4FE-66D6-402A-9C87-8230964008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F5A524-00E6-4CF8-A761-60038C0DFC93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2EE177-4551-4454-93F8-B7B41D6AC2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4A464014-994B-4595-8CF7-4D77DFC2FF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16" name="Datumsplatzhalter 1">
            <a:extLst>
              <a:ext uri="{FF2B5EF4-FFF2-40B4-BE49-F238E27FC236}">
                <a16:creationId xmlns:a16="http://schemas.microsoft.com/office/drawing/2014/main" id="{FE84EFCD-B1CA-1519-DB31-7803ED828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E154F55F-34A3-1028-5A9E-DB963383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11A724E2-7763-493A-11FE-1B39328237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92855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4381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807845491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14787039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355197154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72646352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928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3415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63800854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196920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Bild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7100424C-76DB-458D-B4D6-2C676849B6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D207510-6DBB-479A-A516-436D5A44A050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A24EF35-5F78-4FF7-BF6B-1C65C48903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31" name="Picture 30" descr="Logo&#10;&#10;Description automatically generated">
            <a:extLst>
              <a:ext uri="{FF2B5EF4-FFF2-40B4-BE49-F238E27FC236}">
                <a16:creationId xmlns:a16="http://schemas.microsoft.com/office/drawing/2014/main" id="{EDE916A3-9323-451B-8375-7EA1747ED7C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32" name="Datumsplatzhalter 1">
            <a:extLst>
              <a:ext uri="{FF2B5EF4-FFF2-40B4-BE49-F238E27FC236}">
                <a16:creationId xmlns:a16="http://schemas.microsoft.com/office/drawing/2014/main" id="{C911256B-977D-0D6C-4A81-D15DEB0F28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33" name="Fußzeilenplatzhalter 2">
            <a:extLst>
              <a:ext uri="{FF2B5EF4-FFF2-40B4-BE49-F238E27FC236}">
                <a16:creationId xmlns:a16="http://schemas.microsoft.com/office/drawing/2014/main" id="{259CAA6F-45A8-B5CD-1A6F-9CD5374FC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34" name="Foliennummernplatzhalter 3">
            <a:extLst>
              <a:ext uri="{FF2B5EF4-FFF2-40B4-BE49-F238E27FC236}">
                <a16:creationId xmlns:a16="http://schemas.microsoft.com/office/drawing/2014/main" id="{A6A18A70-CB7F-31F4-795D-B401EC8E51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14206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381801933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83430453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6217833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9427755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5740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924177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1545528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729981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307910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A1A8DA-F41A-4842-8FC1-42CB050EAE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FFAAB9-B713-4CEF-8700-898361E8C327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82C312-2E06-427C-A179-6224BCABB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014F6A88-DE99-4B05-98C4-7ABE17D47C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12" name="Datumsplatzhalter 1">
            <a:extLst>
              <a:ext uri="{FF2B5EF4-FFF2-40B4-BE49-F238E27FC236}">
                <a16:creationId xmlns:a16="http://schemas.microsoft.com/office/drawing/2014/main" id="{0A0BF8C5-3783-61C0-A087-4183CAAEA1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88A15F77-D9E8-879B-17AE-0A638C5F4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5C0B01BE-CFA8-0550-8B7A-889771BE4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92851137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786948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4135163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30382286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9213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9271206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1201938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9875359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602382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7060516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2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2"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lnSpc>
                <a:spcPct val="100000"/>
              </a:lnSpc>
              <a:spcBef>
                <a:spcPts val="400"/>
              </a:spcBef>
              <a:defRPr sz="1600"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lnSpc>
                <a:spcPct val="100000"/>
              </a:lnSpc>
              <a:spcBef>
                <a:spcPts val="400"/>
              </a:spcBef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04C97A-B3E5-4B55-A367-F6EFF8EA1C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DFE328-9B35-479A-B197-BC7F7F456CEC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0D13E7-F32E-4B1E-8335-B4BCCC4EA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F9AB00F-9622-4399-AD16-A5DEF4E7DDA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13" name="Datumsplatzhalter 1">
            <a:extLst>
              <a:ext uri="{FF2B5EF4-FFF2-40B4-BE49-F238E27FC236}">
                <a16:creationId xmlns:a16="http://schemas.microsoft.com/office/drawing/2014/main" id="{38267815-F1C2-41B3-D34E-D789D12536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F3282CC8-7BDC-85AF-4CE6-95852AB66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EDE00803-9C43-191A-8D0C-153D6A0A7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150281680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95414164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53229146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4662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609004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296178265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4214668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492542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2354806819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65221063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 dirty="0"/>
              <a:t>Add 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E27C4D-7780-4259-9E2A-BBFCAF1A3F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978" y="188640"/>
            <a:ext cx="1067476" cy="4305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99C7525-C1A6-4DFF-9328-C5DEC3CA6A81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C2C2A8-5E51-4004-8140-9D6D480F80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131783-9FDB-4557-8EE7-D78E9C3D3D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sp>
        <p:nvSpPr>
          <p:cNvPr id="12" name="Datumsplatzhalter 1">
            <a:extLst>
              <a:ext uri="{FF2B5EF4-FFF2-40B4-BE49-F238E27FC236}">
                <a16:creationId xmlns:a16="http://schemas.microsoft.com/office/drawing/2014/main" id="{957C2DBA-493F-0F40-4DC0-1452265906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8C149F1A-397D-6A29-2866-7BBEDBCDF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E7EDBC5D-8E81-CEA7-E74D-9CD0D868D3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213001361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58747538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02785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8" y="4563876"/>
            <a:ext cx="11542457" cy="1673412"/>
          </a:xfrm>
          <a:solidFill>
            <a:schemeClr val="accent1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8" y="3429000"/>
            <a:ext cx="11542457" cy="1152128"/>
          </a:xfrm>
          <a:solidFill>
            <a:schemeClr val="accent1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/>
          </p:nvPr>
        </p:nvSpPr>
        <p:spPr>
          <a:xfrm>
            <a:off x="323977" y="619200"/>
            <a:ext cx="11542458" cy="280980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983617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solidFill>
            <a:schemeClr val="accent1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solidFill>
            <a:schemeClr val="accent1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bg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249158913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4823309"/>
            <a:ext cx="11542458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 baseline="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Add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323977" y="5809757"/>
            <a:ext cx="11542458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7"/>
            <a:ext cx="11542458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368060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20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 err="1"/>
              <a:t>Bild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auf das Symbol </a:t>
            </a:r>
            <a:r>
              <a:rPr lang="en-GB" dirty="0" err="1"/>
              <a:t>hinzufügen</a:t>
            </a:r>
            <a:r>
              <a:rPr lang="en-GB" dirty="0"/>
              <a:t> und in den </a:t>
            </a:r>
            <a:r>
              <a:rPr lang="en-GB" dirty="0" err="1"/>
              <a:t>Hintergrund</a:t>
            </a:r>
            <a:r>
              <a:rPr lang="en-GB" dirty="0"/>
              <a:t> </a:t>
            </a:r>
            <a:r>
              <a:rPr lang="en-GB" dirty="0" err="1"/>
              <a:t>stellen</a:t>
            </a:r>
            <a:endParaRPr lang="en-GB" dirty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323977" y="1044001"/>
            <a:ext cx="11542458" cy="980062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1"/>
            </a:lvl1pPr>
          </a:lstStyle>
          <a:p>
            <a:r>
              <a:rPr lang="en-GB" dirty="0"/>
              <a:t>Add title</a:t>
            </a:r>
          </a:p>
        </p:txBody>
      </p:sp>
      <p:grpSp>
        <p:nvGrpSpPr>
          <p:cNvPr id="10" name="Gruppieren 9"/>
          <p:cNvGrpSpPr/>
          <p:nvPr userDrawn="1"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13" name="Rechteck 12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4" name="Rechteck 13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15" name="Rechteck 14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23977" y="620714"/>
            <a:ext cx="11542458" cy="465726"/>
          </a:xfrm>
          <a:solidFill>
            <a:schemeClr val="bg1"/>
          </a:solidFill>
          <a:ln>
            <a:noFill/>
          </a:ln>
        </p:spPr>
        <p:txBody>
          <a:bodyPr lIns="151200" tIns="90000" anchor="t" anchorCtr="0"/>
          <a:lstStyle>
            <a:lvl1pPr marL="0" indent="0" algn="l">
              <a:lnSpc>
                <a:spcPct val="100000"/>
              </a:lnSpc>
              <a:buNone/>
              <a:defRPr sz="1802">
                <a:solidFill>
                  <a:schemeClr val="tx1"/>
                </a:solidFill>
              </a:defRPr>
            </a:lvl1pPr>
            <a:lvl2pPr marL="457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2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9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1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90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add subtitle</a:t>
            </a:r>
          </a:p>
        </p:txBody>
      </p:sp>
      <p:pic>
        <p:nvPicPr>
          <p:cNvPr id="9" name="Bild 18" descr="g_eth_logo_kurz_neg_Schutzraum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3977" y="6957491"/>
            <a:ext cx="8499618" cy="2153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400" dirty="0">
                <a:solidFill>
                  <a:schemeClr val="tx1"/>
                </a:solidFill>
              </a:rPr>
              <a:t>Change picture: Select picture – right click – change picture</a:t>
            </a:r>
          </a:p>
        </p:txBody>
      </p:sp>
      <p:grpSp>
        <p:nvGrpSpPr>
          <p:cNvPr id="12" name="Gruppieren 11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6" name="Gerade Verbindung 15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Gerade Verbindung 22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Gerade Verbindung 26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07918196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977" y="2024064"/>
            <a:ext cx="11542458" cy="421004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029380379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978" y="2024067"/>
            <a:ext cx="557982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8344" indent="-177871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3" y="2024067"/>
            <a:ext cx="556938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2"/>
            </a:lvl1pPr>
            <a:lvl2pPr>
              <a:lnSpc>
                <a:spcPct val="100000"/>
              </a:lnSpc>
              <a:spcBef>
                <a:spcPts val="400"/>
              </a:spcBef>
              <a:defRPr sz="1802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2"/>
            </a:lvl6pPr>
            <a:lvl7pPr>
              <a:defRPr sz="1802"/>
            </a:lvl7pPr>
            <a:lvl8pPr>
              <a:defRPr sz="1802"/>
            </a:lvl8pPr>
            <a:lvl9pPr>
              <a:defRPr sz="1802"/>
            </a:lvl9pPr>
          </a:lstStyle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405744646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323977" y="620714"/>
            <a:ext cx="11542458" cy="972000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442680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  <p:sp>
        <p:nvSpPr>
          <p:cNvPr id="7" name="Datumsplatzhalter 1">
            <a:extLst>
              <a:ext uri="{FF2B5EF4-FFF2-40B4-BE49-F238E27FC236}">
                <a16:creationId xmlns:a16="http://schemas.microsoft.com/office/drawing/2014/main" id="{B7608DE7-D2C9-88D4-18FA-BBE7D8AD9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C973D022-B1EB-E9F1-8543-A1359EB280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881F84D-1256-C42E-1FCF-B3CA7A556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3896245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>
          <a:xfrm>
            <a:off x="323977" y="620713"/>
            <a:ext cx="11542458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Add a picture by dragging it onto the icon or by clicking on the icon</a:t>
            </a:r>
          </a:p>
        </p:txBody>
      </p:sp>
    </p:spTree>
    <p:extLst>
      <p:ext uri="{BB962C8B-B14F-4D97-AF65-F5344CB8AC3E}">
        <p14:creationId xmlns:p14="http://schemas.microsoft.com/office/powerpoint/2010/main" val="97254576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en-GB" smtClean="0"/>
              <a:t>‹#›</a:t>
            </a:fld>
            <a:endParaRPr lang="en-GB" dirty="0"/>
          </a:p>
        </p:txBody>
      </p:sp>
      <p:pic>
        <p:nvPicPr>
          <p:cNvPr id="9" name="Bild 8" descr="eth_logo_kurz_pos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8" y="306000"/>
            <a:ext cx="967356" cy="15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2713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0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Datumsplatzhalter 1">
            <a:extLst>
              <a:ext uri="{FF2B5EF4-FFF2-40B4-BE49-F238E27FC236}">
                <a16:creationId xmlns:a16="http://schemas.microsoft.com/office/drawing/2014/main" id="{EF7291ED-E3A8-55F4-9E6B-B991D49B6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7F520881-D93D-00FF-25F8-8CA865F0FB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A059CE28-35B5-8154-1D5B-9431B8B9CD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638594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4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0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9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8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77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C663D51-6111-46BD-8B14-7EBC22EC1825}"/>
              </a:ext>
            </a:extLst>
          </p:cNvPr>
          <p:cNvSpPr/>
          <p:nvPr userDrawn="1"/>
        </p:nvSpPr>
        <p:spPr>
          <a:xfrm>
            <a:off x="102681" y="99098"/>
            <a:ext cx="11985049" cy="756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2FC03175-FC1B-42AB-9DBF-0E417584D77B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4" y="127485"/>
            <a:ext cx="1145876" cy="48600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7690712-FC53-47E8-9000-7AE4AEEC12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" r="291"/>
          <a:stretch/>
        </p:blipFill>
        <p:spPr>
          <a:xfrm>
            <a:off x="10713662" y="114448"/>
            <a:ext cx="1103309" cy="486001"/>
          </a:xfrm>
          <a:prstGeom prst="rect">
            <a:avLst/>
          </a:prstGeom>
        </p:spPr>
      </p:pic>
      <p:sp>
        <p:nvSpPr>
          <p:cNvPr id="48" name="Datumsplatzhalter 1">
            <a:extLst>
              <a:ext uri="{FF2B5EF4-FFF2-40B4-BE49-F238E27FC236}">
                <a16:creationId xmlns:a16="http://schemas.microsoft.com/office/drawing/2014/main" id="{99C6D60F-26EC-86A7-10E6-7C14E239F1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49" name="Fußzeilenplatzhalter 2">
            <a:extLst>
              <a:ext uri="{FF2B5EF4-FFF2-40B4-BE49-F238E27FC236}">
                <a16:creationId xmlns:a16="http://schemas.microsoft.com/office/drawing/2014/main" id="{AFCEF36A-13D5-F4A3-B03E-2ACA4CBE8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50" name="Foliennummernplatzhalter 3">
            <a:extLst>
              <a:ext uri="{FF2B5EF4-FFF2-40B4-BE49-F238E27FC236}">
                <a16:creationId xmlns:a16="http://schemas.microsoft.com/office/drawing/2014/main" id="{88D2BAA6-182E-4819-F6D3-A90910AD7E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8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  <p:sp>
        <p:nvSpPr>
          <p:cNvPr id="36" name="Datumsplatzhalter 1">
            <a:extLst>
              <a:ext uri="{FF2B5EF4-FFF2-40B4-BE49-F238E27FC236}">
                <a16:creationId xmlns:a16="http://schemas.microsoft.com/office/drawing/2014/main" id="{BD7690ED-739A-77C3-F13D-FF36C02725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dirty="0"/>
              <a:t>25.5.22</a:t>
            </a:r>
            <a:endParaRPr lang="en-GB" dirty="0"/>
          </a:p>
        </p:txBody>
      </p:sp>
      <p:sp>
        <p:nvSpPr>
          <p:cNvPr id="37" name="Fußzeilenplatzhalter 2">
            <a:extLst>
              <a:ext uri="{FF2B5EF4-FFF2-40B4-BE49-F238E27FC236}">
                <a16:creationId xmlns:a16="http://schemas.microsoft.com/office/drawing/2014/main" id="{F5D776DD-29D2-D6FE-B315-25659E7F93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  <a:prstGeom prst="rect">
            <a:avLst/>
          </a:prstGeom>
        </p:spPr>
        <p:txBody>
          <a:bodyPr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pPr algn="l"/>
            <a:r>
              <a:rPr lang="en-GB" dirty="0"/>
              <a:t>EGU conference</a:t>
            </a:r>
          </a:p>
          <a:p>
            <a:pPr algn="l"/>
            <a:r>
              <a:rPr lang="en-GB" sz="1050" dirty="0"/>
              <a:t>m.huguenin-virchaux@unsw.edu.au</a:t>
            </a:r>
          </a:p>
        </p:txBody>
      </p:sp>
      <p:sp>
        <p:nvSpPr>
          <p:cNvPr id="38" name="Foliennummernplatzhalter 3">
            <a:extLst>
              <a:ext uri="{FF2B5EF4-FFF2-40B4-BE49-F238E27FC236}">
                <a16:creationId xmlns:a16="http://schemas.microsoft.com/office/drawing/2014/main" id="{37AC0CA5-6676-0BA2-B2D3-32AD2914A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anchor="ctr"/>
          <a:lstStyle>
            <a:lvl1pPr>
              <a:defRPr sz="10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9504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6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28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8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800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2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2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7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4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79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6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59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/>
          <p:cNvGrpSpPr/>
          <p:nvPr userDrawn="1"/>
        </p:nvGrpSpPr>
        <p:grpSpPr>
          <a:xfrm>
            <a:off x="-377821" y="-385093"/>
            <a:ext cx="12423716" cy="7159750"/>
            <a:chOff x="-377675" y="-385093"/>
            <a:chExt cx="12418863" cy="7159750"/>
          </a:xfrm>
        </p:grpSpPr>
        <p:cxnSp>
          <p:nvCxnSpPr>
            <p:cNvPr id="19" name="Gerade Verbindung 18"/>
            <p:cNvCxnSpPr/>
            <p:nvPr/>
          </p:nvCxnSpPr>
          <p:spPr>
            <a:xfrm rot="5400000">
              <a:off x="190800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/>
          </p:nvCxnSpPr>
          <p:spPr>
            <a:xfrm rot="5400000">
              <a:off x="1172813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23"/>
            <p:cNvCxnSpPr/>
            <p:nvPr userDrawn="1"/>
          </p:nvCxnSpPr>
          <p:spPr>
            <a:xfrm>
              <a:off x="-377675" y="3427045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Gerade Verbindung 24"/>
            <p:cNvCxnSpPr/>
            <p:nvPr userDrawn="1"/>
          </p:nvCxnSpPr>
          <p:spPr>
            <a:xfrm>
              <a:off x="-377675" y="762794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6" name="Gerade Verbindung 25"/>
            <p:cNvCxnSpPr/>
            <p:nvPr userDrawn="1"/>
          </p:nvCxnSpPr>
          <p:spPr>
            <a:xfrm>
              <a:off x="-377675" y="6304951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8" name="Gerade Verbindung 27"/>
            <p:cNvCxnSpPr/>
            <p:nvPr userDrawn="1"/>
          </p:nvCxnSpPr>
          <p:spPr>
            <a:xfrm>
              <a:off x="-377675" y="6237242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Gerade Verbindung 28"/>
            <p:cNvCxnSpPr/>
            <p:nvPr userDrawn="1"/>
          </p:nvCxnSpPr>
          <p:spPr>
            <a:xfrm>
              <a:off x="-377675" y="67746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0" name="Gerade Verbindung 29"/>
            <p:cNvCxnSpPr/>
            <p:nvPr/>
          </p:nvCxnSpPr>
          <p:spPr>
            <a:xfrm rot="5400000">
              <a:off x="596352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30"/>
            <p:cNvCxnSpPr/>
            <p:nvPr userDrawn="1"/>
          </p:nvCxnSpPr>
          <p:spPr>
            <a:xfrm>
              <a:off x="-377675" y="619432"/>
              <a:ext cx="262800" cy="128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Gerade Verbindung 31"/>
            <p:cNvCxnSpPr/>
            <p:nvPr userDrawn="1"/>
          </p:nvCxnSpPr>
          <p:spPr>
            <a:xfrm>
              <a:off x="-377675" y="2020566"/>
              <a:ext cx="262289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 userDrawn="1"/>
          </p:nvCxnSpPr>
          <p:spPr>
            <a:xfrm>
              <a:off x="-377675" y="4831557"/>
              <a:ext cx="262800" cy="0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4" name="Gerade Verbindung 33"/>
            <p:cNvCxnSpPr/>
            <p:nvPr userDrawn="1"/>
          </p:nvCxnSpPr>
          <p:spPr>
            <a:xfrm rot="5400000">
              <a:off x="10959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/>
            <p:nvPr userDrawn="1"/>
          </p:nvCxnSpPr>
          <p:spPr>
            <a:xfrm rot="5400000">
              <a:off x="11909273" y="-254209"/>
              <a:ext cx="262800" cy="1031"/>
            </a:xfrm>
            <a:prstGeom prst="line">
              <a:avLst/>
            </a:prstGeom>
            <a:ln w="6350" cap="flat" cmpd="sng" algn="ctr">
              <a:solidFill>
                <a:srgbClr val="FF006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ieren 19"/>
          <p:cNvGrpSpPr/>
          <p:nvPr/>
        </p:nvGrpSpPr>
        <p:grpSpPr>
          <a:xfrm>
            <a:off x="144521" y="152404"/>
            <a:ext cx="11902608" cy="612775"/>
            <a:chOff x="144463" y="152401"/>
            <a:chExt cx="11897959" cy="612775"/>
          </a:xfrm>
          <a:solidFill>
            <a:schemeClr val="accent1"/>
          </a:solidFill>
        </p:grpSpPr>
        <p:sp>
          <p:nvSpPr>
            <p:cNvPr id="22" name="Rechteck 21"/>
            <p:cNvSpPr/>
            <p:nvPr userDrawn="1"/>
          </p:nvSpPr>
          <p:spPr>
            <a:xfrm>
              <a:off x="144463" y="152401"/>
              <a:ext cx="11896725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3" name="Rechteck 22"/>
            <p:cNvSpPr/>
            <p:nvPr userDrawn="1"/>
          </p:nvSpPr>
          <p:spPr>
            <a:xfrm>
              <a:off x="144463" y="597695"/>
              <a:ext cx="186361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  <p:sp>
          <p:nvSpPr>
            <p:cNvPr id="27" name="Rechteck 26"/>
            <p:cNvSpPr/>
            <p:nvPr userDrawn="1"/>
          </p:nvSpPr>
          <p:spPr>
            <a:xfrm>
              <a:off x="11855222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2" dirty="0"/>
            </a:p>
          </p:txBody>
        </p:sp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24. 02. 2022</a:t>
            </a:r>
            <a:endParaRPr lang="en-GB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978" y="2024064"/>
            <a:ext cx="11533424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en-GB" dirty="0" err="1"/>
              <a:t>Erste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1"/>
            <a:r>
              <a:rPr lang="en-GB" dirty="0" err="1"/>
              <a:t>Zweite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2"/>
            <a:r>
              <a:rPr lang="en-GB" dirty="0" err="1"/>
              <a:t>Dritte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3"/>
            <a:r>
              <a:rPr lang="en-GB" dirty="0" err="1"/>
              <a:t>Vierte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  <a:p>
            <a:pPr lvl="4"/>
            <a:r>
              <a:rPr lang="en-GB" dirty="0" err="1"/>
              <a:t>Fünfte</a:t>
            </a:r>
            <a:r>
              <a:rPr lang="en-GB" dirty="0"/>
              <a:t> </a:t>
            </a:r>
            <a:r>
              <a:rPr lang="en-GB" dirty="0" err="1"/>
              <a:t>Ebene</a:t>
            </a:r>
            <a:endParaRPr lang="en-GB" dirty="0"/>
          </a:p>
        </p:txBody>
      </p:sp>
      <p:sp>
        <p:nvSpPr>
          <p:cNvPr id="16" name="Textfeld 15"/>
          <p:cNvSpPr txBox="1"/>
          <p:nvPr/>
        </p:nvSpPr>
        <p:spPr>
          <a:xfrm>
            <a:off x="11540778" y="6300190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0783290" y="6300189"/>
            <a:ext cx="141277" cy="468312"/>
          </a:xfrm>
          <a:prstGeom prst="rect">
            <a:avLst/>
          </a:prstGeom>
          <a:noFill/>
        </p:spPr>
        <p:txBody>
          <a:bodyPr wrap="none" lIns="36015" rIns="36015" rtlCol="0" anchor="ctr" anchorCtr="0">
            <a:noAutofit/>
          </a:bodyPr>
          <a:lstStyle/>
          <a:p>
            <a:pPr algn="ctr"/>
            <a:r>
              <a:rPr lang="en-GB" sz="800" dirty="0"/>
              <a:t>|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323977" y="620714"/>
            <a:ext cx="11533426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t" anchorCtr="0">
            <a:noAutofit/>
          </a:bodyPr>
          <a:lstStyle/>
          <a:p>
            <a:r>
              <a:rPr lang="en-GB" dirty="0" err="1"/>
              <a:t>Titelmasterformat</a:t>
            </a:r>
            <a:r>
              <a:rPr lang="en-GB" dirty="0"/>
              <a:t> </a:t>
            </a:r>
            <a:r>
              <a:rPr lang="en-GB" dirty="0" err="1"/>
              <a:t>durch</a:t>
            </a:r>
            <a:r>
              <a:rPr lang="en-GB" dirty="0"/>
              <a:t> </a:t>
            </a:r>
            <a:r>
              <a:rPr lang="en-GB" dirty="0" err="1"/>
              <a:t>Klicken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7" name="Textfeld 6"/>
          <p:cNvSpPr txBox="1"/>
          <p:nvPr/>
        </p:nvSpPr>
        <p:spPr>
          <a:xfrm>
            <a:off x="323978" y="6308727"/>
            <a:ext cx="5772024" cy="459774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en-GB" sz="800" b="1" dirty="0"/>
              <a:t>Placeholder for organisational unit name / logo</a:t>
            </a:r>
            <a:br>
              <a:rPr lang="en-GB" sz="800" baseline="0" dirty="0"/>
            </a:br>
            <a:r>
              <a:rPr lang="en-GB" sz="800" baseline="0" dirty="0"/>
              <a:t>(edit in slide master via “View” &gt; “Slide Master”)</a:t>
            </a:r>
          </a:p>
        </p:txBody>
      </p:sp>
      <p:pic>
        <p:nvPicPr>
          <p:cNvPr id="17" name="Bild 18" descr="g_eth_logo_kurz_neg_Schutzraum.eps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127" y="306000"/>
            <a:ext cx="971440" cy="1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507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60" r:id="rId9"/>
  </p:sldLayoutIdLst>
  <p:transition>
    <p:fade/>
  </p:transition>
  <p:hf hdr="0"/>
  <p:txStyles>
    <p:titleStyle>
      <a:lvl1pPr algn="l" defTabSz="914765" rtl="0" eaLnBrk="1" latinLnBrk="0" hangingPunct="1">
        <a:lnSpc>
          <a:spcPct val="100000"/>
        </a:lnSpc>
        <a:spcBef>
          <a:spcPct val="0"/>
        </a:spcBef>
        <a:buNone/>
        <a:defRPr sz="2801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2095" indent="-362095" algn="l" defTabSz="914765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Wingdings" pitchFamily="2" charset="2"/>
        <a:buChar char="§"/>
        <a:defRPr sz="2401" kern="1200">
          <a:solidFill>
            <a:schemeClr val="tx1"/>
          </a:solidFill>
          <a:latin typeface="+mn-lt"/>
          <a:ea typeface="+mn-ea"/>
          <a:cs typeface="+mn-cs"/>
        </a:defRPr>
      </a:lvl1pPr>
      <a:lvl2pPr marL="627313" indent="-265219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2002" kern="1200">
          <a:solidFill>
            <a:schemeClr val="tx1"/>
          </a:solidFill>
          <a:latin typeface="+mn-lt"/>
          <a:ea typeface="+mn-ea"/>
          <a:cs typeface="+mn-cs"/>
        </a:defRPr>
      </a:lvl2pPr>
      <a:lvl3pPr marL="894120" indent="-266807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078344" indent="-177871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568" indent="-184224" algn="l" defTabSz="914765" rtl="0" eaLnBrk="1" latinLnBrk="0" hangingPunct="1">
        <a:lnSpc>
          <a:spcPct val="100000"/>
        </a:lnSpc>
        <a:spcBef>
          <a:spcPts val="400"/>
        </a:spcBef>
        <a:buClr>
          <a:schemeClr val="accent1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5605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6pPr>
      <a:lvl7pPr marL="2972989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7pPr>
      <a:lvl8pPr marL="3430372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8pPr>
      <a:lvl9pPr marL="3887754" indent="-228692" algn="l" defTabSz="914765" rtl="0" eaLnBrk="1" latinLnBrk="0" hangingPunct="1">
        <a:spcBef>
          <a:spcPct val="20000"/>
        </a:spcBef>
        <a:buFont typeface="Arial" pitchFamily="34" charset="0"/>
        <a:buChar char="•"/>
        <a:defRPr sz="200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1pPr>
      <a:lvl2pPr marL="457383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2pPr>
      <a:lvl3pPr marL="914765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3pPr>
      <a:lvl4pPr marL="1372148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4pPr>
      <a:lvl5pPr marL="182953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5pPr>
      <a:lvl6pPr marL="2286914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6pPr>
      <a:lvl7pPr marL="2744297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7pPr>
      <a:lvl8pPr marL="3201679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8pPr>
      <a:lvl9pPr marL="3659062" algn="l" defTabSz="914765" rtl="0" eaLnBrk="1" latinLnBrk="0" hangingPunct="1">
        <a:defRPr sz="18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2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1275" userDrawn="1">
          <p15:clr>
            <a:srgbClr val="F26B43"/>
          </p15:clr>
        </p15:guide>
        <p15:guide id="4" orient="horz" pos="391" userDrawn="1">
          <p15:clr>
            <a:srgbClr val="F26B43"/>
          </p15:clr>
        </p15:guide>
        <p15:guide id="5" orient="horz" pos="3045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  <p15:guide id="7" pos="204" userDrawn="1">
          <p15:clr>
            <a:srgbClr val="F26B43"/>
          </p15:clr>
        </p15:guide>
        <p15:guide id="8" pos="7469" userDrawn="1">
          <p15:clr>
            <a:srgbClr val="F26B43"/>
          </p15:clr>
        </p15:guide>
        <p15:guide id="9" pos="7584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  <p15:guide id="11" orient="horz" pos="42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3EDC79B-3E21-496D-8905-CFDCD3BA8789}"/>
              </a:ext>
            </a:extLst>
          </p:cNvPr>
          <p:cNvSpPr txBox="1">
            <a:spLocks/>
          </p:cNvSpPr>
          <p:nvPr/>
        </p:nvSpPr>
        <p:spPr>
          <a:xfrm>
            <a:off x="323977" y="1844824"/>
            <a:ext cx="11542458" cy="3426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3201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Date Placeholder 1">
            <a:extLst>
              <a:ext uri="{FF2B5EF4-FFF2-40B4-BE49-F238E27FC236}">
                <a16:creationId xmlns:a16="http://schemas.microsoft.com/office/drawing/2014/main" id="{3715611D-3988-4D02-9E21-084C9B9443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>
                <a:latin typeface="Helvetica" panose="020B0604020202020204" pitchFamily="34" charset="0"/>
                <a:cs typeface="Helvetica" panose="020B0604020202020204" pitchFamily="34" charset="0"/>
              </a:rPr>
              <a:t>24. 02. 2022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80A14327-BD1F-4738-B071-788856F65947}"/>
              </a:ext>
            </a:extLst>
          </p:cNvPr>
          <p:cNvSpPr txBox="1">
            <a:spLocks/>
          </p:cNvSpPr>
          <p:nvPr/>
        </p:nvSpPr>
        <p:spPr bwMode="gray">
          <a:xfrm>
            <a:off x="316339" y="2060848"/>
            <a:ext cx="11542457" cy="1368152"/>
          </a:xfrm>
          <a:prstGeom prst="rect">
            <a:avLst/>
          </a:prstGeom>
          <a:solidFill>
            <a:schemeClr val="bg1"/>
          </a:solidFill>
        </p:spPr>
        <p:txBody>
          <a:bodyPr vert="horz" lIns="144000" tIns="54000" rIns="144000" bIns="0" rtlCol="0" anchor="ctr" anchorCtr="0">
            <a:noAutofit/>
          </a:bodyPr>
          <a:lstStyle>
            <a:lvl1pPr algn="l" defTabSz="91476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1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GB" sz="400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Drivers and distribution of global ocean heat uptake over the last half century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F780F623-3BA4-45D9-A21C-8B23EAE4B39D}"/>
              </a:ext>
            </a:extLst>
          </p:cNvPr>
          <p:cNvSpPr txBox="1">
            <a:spLocks/>
          </p:cNvSpPr>
          <p:nvPr/>
        </p:nvSpPr>
        <p:spPr>
          <a:xfrm>
            <a:off x="323976" y="3437908"/>
            <a:ext cx="11542459" cy="1368152"/>
          </a:xfrm>
          <a:prstGeom prst="rect">
            <a:avLst/>
          </a:prstGeom>
        </p:spPr>
        <p:txBody>
          <a:bodyPr/>
          <a:lstStyle>
            <a:lvl1pPr marL="362095" indent="-362095" algn="l" defTabSz="914765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Wingdings" pitchFamily="2" charset="2"/>
              <a:buChar char="§"/>
              <a:defRPr sz="240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27313" indent="-265219" algn="l" defTabSz="914765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20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894120" indent="-266807" algn="l" defTabSz="914765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802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078344" indent="-177871" algn="l" defTabSz="914765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262568" indent="-184224" algn="l" defTabSz="914765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accent1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5605" indent="-228692" algn="l" defTabSz="9147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989" indent="-228692" algn="l" defTabSz="9147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0372" indent="-228692" algn="l" defTabSz="9147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7754" indent="-228692" algn="l" defTabSz="91476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CH" sz="2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buNone/>
            </a:pPr>
            <a:r>
              <a:rPr lang="de-CH" sz="2000" dirty="0">
                <a:latin typeface="Helvetica" panose="020B0604020202020204" pitchFamily="34" charset="0"/>
                <a:cs typeface="Helvetica" panose="020B0604020202020204" pitchFamily="34" charset="0"/>
              </a:rPr>
              <a:t>Maurice F. Huguenin</a:t>
            </a:r>
            <a:r>
              <a:rPr lang="de-CH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1,2</a:t>
            </a:r>
            <a:r>
              <a:rPr lang="de-CH" sz="2000" dirty="0">
                <a:latin typeface="Helvetica" panose="020B0604020202020204" pitchFamily="34" charset="0"/>
                <a:cs typeface="Helvetica" panose="020B0604020202020204" pitchFamily="34" charset="0"/>
              </a:rPr>
              <a:t>, Ryan M. Holmes</a:t>
            </a:r>
            <a:r>
              <a:rPr lang="de-CH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1,3,4</a:t>
            </a:r>
            <a:r>
              <a:rPr lang="de-CH" sz="2000" dirty="0">
                <a:latin typeface="Helvetica" panose="020B0604020202020204" pitchFamily="34" charset="0"/>
                <a:cs typeface="Helvetica" panose="020B0604020202020204" pitchFamily="34" charset="0"/>
              </a:rPr>
              <a:t> and Matthew H. England</a:t>
            </a:r>
            <a:r>
              <a:rPr lang="de-CH" sz="2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1,2</a:t>
            </a:r>
          </a:p>
          <a:p>
            <a:pPr marL="0" indent="0" algn="ctr">
              <a:buNone/>
            </a:pPr>
            <a:endParaRPr lang="de-CH" sz="1000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 algn="ctr">
              <a:spcBef>
                <a:spcPts val="0"/>
              </a:spcBef>
              <a:buNone/>
            </a:pPr>
            <a:r>
              <a:rPr lang="de-CH" sz="9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de-CH" sz="900" dirty="0">
                <a:latin typeface="Helvetica" panose="020B0604020202020204" pitchFamily="34" charset="0"/>
                <a:cs typeface="Helvetica" panose="020B0604020202020204" pitchFamily="34" charset="0"/>
              </a:rPr>
              <a:t>Climate Change Research Centre and Australian Research Council Centre of Excellence for Climate Extremes, University of New South Wales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GB" sz="900" baseline="300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2</a:t>
            </a:r>
            <a:r>
              <a:rPr lang="en-GB" sz="900" dirty="0">
                <a:latin typeface="Helvetica" panose="020B0604020202020204" pitchFamily="34" charset="0"/>
                <a:ea typeface="Calibri" panose="020F0502020204030204" pitchFamily="34" charset="0"/>
                <a:cs typeface="Helvetica" panose="020B0604020202020204" pitchFamily="34" charset="0"/>
              </a:rPr>
              <a:t>Australian Centre of Excellence in Antarctic Science, University of New South Wales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de-CH" sz="9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de-CH" sz="900" dirty="0">
                <a:latin typeface="Helvetica" panose="020B0604020202020204" pitchFamily="34" charset="0"/>
                <a:cs typeface="Helvetica" panose="020B0604020202020204" pitchFamily="34" charset="0"/>
              </a:rPr>
              <a:t>School of Mathematics and Statistics, University of New South Wales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de-CH" sz="9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GB" sz="9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School of Geosciences, University of Sydney, Sydney</a:t>
            </a:r>
            <a:endParaRPr lang="en-GB" sz="9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4" name="Google Shape;87;p13">
            <a:extLst>
              <a:ext uri="{FF2B5EF4-FFF2-40B4-BE49-F238E27FC236}">
                <a16:creationId xmlns:a16="http://schemas.microsoft.com/office/drawing/2014/main" id="{949524A6-D071-49C0-B7A6-F156CAD6545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6728" y="6307931"/>
            <a:ext cx="2233936" cy="43343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2B2E139-FA56-454B-9F42-1053D7EB9605}"/>
              </a:ext>
            </a:extLst>
          </p:cNvPr>
          <p:cNvSpPr/>
          <p:nvPr/>
        </p:nvSpPr>
        <p:spPr>
          <a:xfrm>
            <a:off x="9660396" y="6151796"/>
            <a:ext cx="2424188" cy="6916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912ED3-49D6-4BB4-8E88-092146BF8238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4F5F4F-CF38-45DC-A085-1DB134468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2" y="6283553"/>
            <a:ext cx="2213040" cy="493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6EC722-0671-DECA-7730-3613A6585F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3" t="31799" r="4753" b="25586"/>
          <a:stretch/>
        </p:blipFill>
        <p:spPr>
          <a:xfrm>
            <a:off x="7083458" y="6293172"/>
            <a:ext cx="1865347" cy="499420"/>
          </a:xfrm>
          <a:prstGeom prst="rect">
            <a:avLst/>
          </a:prstGeom>
        </p:spPr>
      </p:pic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426AB452-571B-C5A4-08A0-FBB230798E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394" y="6263656"/>
            <a:ext cx="1469634" cy="49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6737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 heat content anomalies 0-2000 m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8307-F9C4-E3B8-02E8-9BE33E30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00" y="1194423"/>
            <a:ext cx="6845221" cy="54616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2FD4B68-64D7-85FC-1E3E-FE74BCA2C047}"/>
              </a:ext>
            </a:extLst>
          </p:cNvPr>
          <p:cNvSpPr/>
          <p:nvPr/>
        </p:nvSpPr>
        <p:spPr>
          <a:xfrm>
            <a:off x="3035660" y="1880828"/>
            <a:ext cx="3060340" cy="648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EDAEF6-F864-A0B6-2F05-71CAADAFAE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/>
        </p:blipFill>
        <p:spPr>
          <a:xfrm>
            <a:off x="8616280" y="5969130"/>
            <a:ext cx="294543" cy="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92722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 heat content anomalies 0-2000 m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8307-F9C4-E3B8-02E8-9BE33E30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7741" y="1194195"/>
            <a:ext cx="6840938" cy="546206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D4389AA-8A30-A625-D053-B8F036B95EB3}"/>
              </a:ext>
            </a:extLst>
          </p:cNvPr>
          <p:cNvSpPr/>
          <p:nvPr/>
        </p:nvSpPr>
        <p:spPr>
          <a:xfrm>
            <a:off x="3035660" y="2348880"/>
            <a:ext cx="306034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DB99DD-DC6E-61C2-7CB8-A6542EB1E32A}"/>
              </a:ext>
            </a:extLst>
          </p:cNvPr>
          <p:cNvSpPr/>
          <p:nvPr/>
        </p:nvSpPr>
        <p:spPr>
          <a:xfrm>
            <a:off x="3035660" y="1880828"/>
            <a:ext cx="3060340" cy="1800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8C1F66-7D60-696A-DB13-8CB5063967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/>
        </p:blipFill>
        <p:spPr>
          <a:xfrm>
            <a:off x="8616280" y="5969130"/>
            <a:ext cx="294543" cy="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12958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 heat content anomalies 0-2000 m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8307-F9C4-E3B8-02E8-9BE33E30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00" y="1194423"/>
            <a:ext cx="6845221" cy="54616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3F0E7D-9587-8411-EFF8-59F1DD5931DB}"/>
              </a:ext>
            </a:extLst>
          </p:cNvPr>
          <p:cNvSpPr/>
          <p:nvPr/>
        </p:nvSpPr>
        <p:spPr>
          <a:xfrm>
            <a:off x="3035660" y="1880827"/>
            <a:ext cx="2801930" cy="2165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9639715-790D-B5B1-C7F0-0AD17CA77487}"/>
              </a:ext>
            </a:extLst>
          </p:cNvPr>
          <p:cNvGrpSpPr/>
          <p:nvPr/>
        </p:nvGrpSpPr>
        <p:grpSpPr>
          <a:xfrm>
            <a:off x="5231904" y="2240868"/>
            <a:ext cx="1665000" cy="360000"/>
            <a:chOff x="15997513" y="21917615"/>
            <a:chExt cx="1665000" cy="360000"/>
          </a:xfrm>
        </p:grpSpPr>
        <p:sp>
          <p:nvSpPr>
            <p:cNvPr id="32" name="Star: 12 Points 31">
              <a:extLst>
                <a:ext uri="{FF2B5EF4-FFF2-40B4-BE49-F238E27FC236}">
                  <a16:creationId xmlns:a16="http://schemas.microsoft.com/office/drawing/2014/main" id="{32487CC9-FD21-86EF-017B-FE0B0AA6CB1E}"/>
                </a:ext>
              </a:extLst>
            </p:cNvPr>
            <p:cNvSpPr/>
            <p:nvPr/>
          </p:nvSpPr>
          <p:spPr>
            <a:xfrm rot="20519955">
              <a:off x="16650014" y="21917615"/>
              <a:ext cx="360000" cy="360000"/>
            </a:xfrm>
            <a:prstGeom prst="star12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D058B0-672B-41B5-1735-79E26A6B984E}"/>
                </a:ext>
              </a:extLst>
            </p:cNvPr>
            <p:cNvSpPr txBox="1"/>
            <p:nvPr/>
          </p:nvSpPr>
          <p:spPr>
            <a:xfrm rot="19986133">
              <a:off x="15997513" y="21989892"/>
              <a:ext cx="1665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OLD</a:t>
              </a:r>
              <a:endParaRPr lang="en-GB" sz="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47FEA4A9-EA93-0097-73EF-5B11CC5B92B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/>
        </p:blipFill>
        <p:spPr>
          <a:xfrm>
            <a:off x="8616280" y="5969130"/>
            <a:ext cx="294543" cy="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324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 heat content anomalies 0-2000 m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8307-F9C4-E3B8-02E8-9BE33E30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00" y="1194423"/>
            <a:ext cx="6845221" cy="546161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5CC7E44-979E-4A2F-D97D-747A18D6669A}"/>
              </a:ext>
            </a:extLst>
          </p:cNvPr>
          <p:cNvGrpSpPr/>
          <p:nvPr/>
        </p:nvGrpSpPr>
        <p:grpSpPr>
          <a:xfrm>
            <a:off x="5043068" y="1772816"/>
            <a:ext cx="1665000" cy="360000"/>
            <a:chOff x="15997513" y="21917615"/>
            <a:chExt cx="1665000" cy="360000"/>
          </a:xfrm>
        </p:grpSpPr>
        <p:sp>
          <p:nvSpPr>
            <p:cNvPr id="21" name="Star: 12 Points 20">
              <a:extLst>
                <a:ext uri="{FF2B5EF4-FFF2-40B4-BE49-F238E27FC236}">
                  <a16:creationId xmlns:a16="http://schemas.microsoft.com/office/drawing/2014/main" id="{6861BD62-4E54-E19F-AA1D-79248F9BFD84}"/>
                </a:ext>
              </a:extLst>
            </p:cNvPr>
            <p:cNvSpPr/>
            <p:nvPr/>
          </p:nvSpPr>
          <p:spPr>
            <a:xfrm rot="20519955">
              <a:off x="16650014" y="21917615"/>
              <a:ext cx="360000" cy="360000"/>
            </a:xfrm>
            <a:prstGeom prst="star12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22F7F5-9D96-4B1F-56A4-D9FB9FF78B92}"/>
                </a:ext>
              </a:extLst>
            </p:cNvPr>
            <p:cNvSpPr txBox="1"/>
            <p:nvPr/>
          </p:nvSpPr>
          <p:spPr>
            <a:xfrm rot="19986133">
              <a:off x="15997513" y="21989892"/>
              <a:ext cx="1665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NEW</a:t>
              </a:r>
              <a:endParaRPr lang="en-GB" sz="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43D7BD2-2613-C866-3657-3A19010199BD}"/>
              </a:ext>
            </a:extLst>
          </p:cNvPr>
          <p:cNvCxnSpPr>
            <a:cxnSpLocks/>
          </p:cNvCxnSpPr>
          <p:nvPr/>
        </p:nvCxnSpPr>
        <p:spPr>
          <a:xfrm flipV="1">
            <a:off x="8616280" y="4147220"/>
            <a:ext cx="0" cy="901960"/>
          </a:xfrm>
          <a:prstGeom prst="straightConnector1">
            <a:avLst/>
          </a:prstGeom>
          <a:ln w="57150" cap="sq">
            <a:solidFill>
              <a:srgbClr val="313695"/>
            </a:solidFill>
            <a:round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5B0A94-6316-FA3D-5FCE-912EAB6941D9}"/>
              </a:ext>
            </a:extLst>
          </p:cNvPr>
          <p:cNvGrpSpPr/>
          <p:nvPr/>
        </p:nvGrpSpPr>
        <p:grpSpPr>
          <a:xfrm>
            <a:off x="5231904" y="2240868"/>
            <a:ext cx="1665000" cy="360000"/>
            <a:chOff x="15997513" y="21917615"/>
            <a:chExt cx="1665000" cy="360000"/>
          </a:xfrm>
        </p:grpSpPr>
        <p:sp>
          <p:nvSpPr>
            <p:cNvPr id="26" name="Star: 12 Points 25">
              <a:extLst>
                <a:ext uri="{FF2B5EF4-FFF2-40B4-BE49-F238E27FC236}">
                  <a16:creationId xmlns:a16="http://schemas.microsoft.com/office/drawing/2014/main" id="{1C3EF1AB-5C59-EC13-5158-EA84BF667359}"/>
                </a:ext>
              </a:extLst>
            </p:cNvPr>
            <p:cNvSpPr/>
            <p:nvPr/>
          </p:nvSpPr>
          <p:spPr>
            <a:xfrm rot="20519955">
              <a:off x="16650014" y="21917615"/>
              <a:ext cx="360000" cy="360000"/>
            </a:xfrm>
            <a:prstGeom prst="star12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200" b="1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4B7F151-731C-0DA2-DFAD-D5E17B0EFE0B}"/>
                </a:ext>
              </a:extLst>
            </p:cNvPr>
            <p:cNvSpPr txBox="1"/>
            <p:nvPr/>
          </p:nvSpPr>
          <p:spPr>
            <a:xfrm rot="19986133">
              <a:off x="15997513" y="21989892"/>
              <a:ext cx="16650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8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OLD</a:t>
              </a:r>
              <a:endParaRPr lang="en-GB" sz="8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2DBFC2F-812A-8D0D-0633-E3D10543F0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" b="256"/>
          <a:stretch/>
        </p:blipFill>
        <p:spPr>
          <a:xfrm>
            <a:off x="8616280" y="5969130"/>
            <a:ext cx="294543" cy="2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021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14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93EDC79B-3E21-496D-8905-CFDCD3BA8789}"/>
              </a:ext>
            </a:extLst>
          </p:cNvPr>
          <p:cNvSpPr txBox="1">
            <a:spLocks/>
          </p:cNvSpPr>
          <p:nvPr/>
        </p:nvSpPr>
        <p:spPr>
          <a:xfrm>
            <a:off x="323977" y="1844824"/>
            <a:ext cx="11542458" cy="3426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3201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8291DF-AC10-45D3-BEFF-1247DA72D4AE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1D935B7B-DE5E-96B2-2BCE-CD508E0931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42A743C-DB65-70DF-214B-5A0B1266E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98078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15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0FE27E-54A0-743E-39D6-49860D48C17F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9E8BEEFA-EDE7-92DE-46F5-2E0DCA53AF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6" b="16522"/>
          <a:stretch/>
        </p:blipFill>
        <p:spPr>
          <a:xfrm>
            <a:off x="325567" y="1554278"/>
            <a:ext cx="11542458" cy="3749443"/>
          </a:xfrm>
          <a:prstGeom prst="rect">
            <a:avLst/>
          </a:prstGeom>
        </p:spPr>
      </p:pic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6822E399-3782-9ACF-36EA-18BCFF652D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D5B0BC4-C49F-732E-0D2C-6EFC9033FC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pPr algn="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pPr algn="r"/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48886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16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0FE27E-54A0-743E-39D6-49860D48C17F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BEEFA-EDE7-92DE-46F5-2E0DCA53A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>
          <a:xfrm>
            <a:off x="325567" y="1554278"/>
            <a:ext cx="11542458" cy="3749443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9DCC4345-04D9-F572-FBFC-D7FAB1DB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07B69D3-4C32-DC01-F296-C753D540D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pPr algn="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pPr algn="r"/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E20D0-622A-92B4-93A9-6E24E8344EBD}"/>
              </a:ext>
            </a:extLst>
          </p:cNvPr>
          <p:cNvSpPr txBox="1"/>
          <p:nvPr/>
        </p:nvSpPr>
        <p:spPr>
          <a:xfrm>
            <a:off x="206951" y="6430892"/>
            <a:ext cx="3754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Snickers = 250 cal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≙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1046 J 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940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17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0FE27E-54A0-743E-39D6-49860D48C17F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BEEFA-EDE7-92DE-46F5-2E0DCA53A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>
          <a:xfrm>
            <a:off x="325567" y="1554278"/>
            <a:ext cx="11542458" cy="374944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23CC32-FA8F-C322-8C29-EDE9BAAC4AAE}"/>
              </a:ext>
            </a:extLst>
          </p:cNvPr>
          <p:cNvSpPr txBox="1"/>
          <p:nvPr/>
        </p:nvSpPr>
        <p:spPr>
          <a:xfrm>
            <a:off x="206951" y="6430892"/>
            <a:ext cx="3754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Snickers = 250 cal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≙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1046 J 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E08F34D2-1DE4-2B5E-09FF-ACF5FEA80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FB0588BE-5905-5427-2AA0-928AF9068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35560" y="6308726"/>
            <a:ext cx="8594929" cy="459776"/>
          </a:xfrm>
        </p:spPr>
        <p:txBody>
          <a:bodyPr/>
          <a:lstStyle/>
          <a:p>
            <a:pPr algn="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pPr algn="r"/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173529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18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0FE27E-54A0-743E-39D6-49860D48C17F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BEEFA-EDE7-92DE-46F5-2E0DCA53A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>
          <a:xfrm>
            <a:off x="325567" y="1554278"/>
            <a:ext cx="11542458" cy="3749443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D0421C62-73F2-E90B-E6A8-79B3C2445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8C002C84-2876-89E4-DD39-C011B049C2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pPr algn="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pPr algn="r"/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6C8E3-BD9A-CD15-AE5E-94770CA392CF}"/>
              </a:ext>
            </a:extLst>
          </p:cNvPr>
          <p:cNvSpPr txBox="1"/>
          <p:nvPr/>
        </p:nvSpPr>
        <p:spPr>
          <a:xfrm>
            <a:off x="206951" y="6430892"/>
            <a:ext cx="3754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Snickers = 250 cal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≙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1046 J 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900922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598FB-7DF7-4B4F-8C71-A81FE191D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z="1000" smtClean="0">
                <a:latin typeface="Helvetica" panose="020B0604020202020204" pitchFamily="34" charset="0"/>
                <a:cs typeface="Helvetica" panose="020B0604020202020204" pitchFamily="34" charset="0"/>
              </a:rPr>
              <a:pPr/>
              <a:t>19</a:t>
            </a:fld>
            <a:endParaRPr lang="en-GB" sz="1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Role of surface wind and thermal forcing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80FE27E-54A0-743E-39D6-49860D48C17F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BEEFA-EDE7-92DE-46F5-2E0DCA53A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b="25"/>
          <a:stretch/>
        </p:blipFill>
        <p:spPr>
          <a:xfrm>
            <a:off x="325567" y="1554278"/>
            <a:ext cx="11542458" cy="3749443"/>
          </a:xfrm>
          <a:prstGeom prst="rect">
            <a:avLst/>
          </a:prstGeom>
        </p:spPr>
      </p:pic>
      <p:sp>
        <p:nvSpPr>
          <p:cNvPr id="9" name="Date Placeholder 1">
            <a:extLst>
              <a:ext uri="{FF2B5EF4-FFF2-40B4-BE49-F238E27FC236}">
                <a16:creationId xmlns:a16="http://schemas.microsoft.com/office/drawing/2014/main" id="{BC3FC43E-B19D-0B64-C305-C0BD464895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8A13A3E-75FE-99A4-7720-0A700D370B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pPr algn="r"/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pPr algn="r"/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69A21C-360E-710B-1A55-09E70E11F484}"/>
              </a:ext>
            </a:extLst>
          </p:cNvPr>
          <p:cNvSpPr txBox="1"/>
          <p:nvPr/>
        </p:nvSpPr>
        <p:spPr>
          <a:xfrm>
            <a:off x="206951" y="6430892"/>
            <a:ext cx="3754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 Snickers = 250 cal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ea typeface="Cambria Math" panose="02040503050406030204" pitchFamily="18" charset="0"/>
                <a:cs typeface="Helvetica" panose="020B0604020202020204" pitchFamily="34" charset="0"/>
              </a:rPr>
              <a:t>≙ </a:t>
            </a:r>
            <a:r>
              <a:rPr lang="de-CH" sz="10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1046 J </a:t>
            </a:r>
            <a:endParaRPr lang="en-GB" sz="1000" dirty="0">
              <a:solidFill>
                <a:schemeClr val="bg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023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3EDC79B-3E21-496D-8905-CFDCD3BA8789}"/>
              </a:ext>
            </a:extLst>
          </p:cNvPr>
          <p:cNvSpPr txBox="1">
            <a:spLocks/>
          </p:cNvSpPr>
          <p:nvPr/>
        </p:nvSpPr>
        <p:spPr>
          <a:xfrm>
            <a:off x="323977" y="1844824"/>
            <a:ext cx="11542458" cy="3426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3201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Importance of ocean heat content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B4F8C9-CBC1-421B-BF6A-7073A766C02A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0EEC53-2A58-4C0F-8A0A-AFF8FE95D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E63360B6-2C13-1F6C-9B8F-57CF681F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Date Placeholder 1">
            <a:extLst>
              <a:ext uri="{FF2B5EF4-FFF2-40B4-BE49-F238E27FC236}">
                <a16:creationId xmlns:a16="http://schemas.microsoft.com/office/drawing/2014/main" id="{9FBB0749-8547-FC9C-C8B8-AAD6E2BC8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EC11AA-AFD0-2F14-EB17-0F0A9F6B1C78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168725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0DEEB8-F00C-4465-9C41-81AF085CC83F}"/>
              </a:ext>
            </a:extLst>
          </p:cNvPr>
          <p:cNvSpPr/>
          <p:nvPr/>
        </p:nvSpPr>
        <p:spPr>
          <a:xfrm>
            <a:off x="10668508" y="80628"/>
            <a:ext cx="1161786" cy="574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oogle Shape;87;p13">
            <a:extLst>
              <a:ext uri="{FF2B5EF4-FFF2-40B4-BE49-F238E27FC236}">
                <a16:creationId xmlns:a16="http://schemas.microsoft.com/office/drawing/2014/main" id="{6FEF5791-EB91-4C4E-B408-0C6CCB54E6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1684" y="6306115"/>
            <a:ext cx="2233936" cy="4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4287F44-7C7C-4543-A4D2-BDEF39BB9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73" y="6173426"/>
            <a:ext cx="568582" cy="648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B3ED6-7416-4911-A622-5B10F51D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0" y="6213454"/>
            <a:ext cx="2213040" cy="493819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E5B56A1-47C9-4868-A01D-5DED4ADE0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49EB57A-2182-98C6-DE50-90A25519991B}"/>
              </a:ext>
            </a:extLst>
          </p:cNvPr>
          <p:cNvSpPr txBox="1">
            <a:spLocks/>
          </p:cNvSpPr>
          <p:nvPr/>
        </p:nvSpPr>
        <p:spPr>
          <a:xfrm>
            <a:off x="9156339" y="6308726"/>
            <a:ext cx="1574149" cy="45977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EGU conference</a:t>
            </a:r>
          </a:p>
          <a:p>
            <a:r>
              <a:rPr lang="en-GB" dirty="0"/>
              <a:t>m.huguenin-virchaux@unsw.edu.au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1039325-B1A7-1946-72B8-5CF3CA96C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D61E91-2390-C60D-A492-B0F512C32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3" t="31799" r="4753" b="25586"/>
          <a:stretch/>
        </p:blipFill>
        <p:spPr>
          <a:xfrm>
            <a:off x="5850006" y="6238417"/>
            <a:ext cx="2098180" cy="56175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8C22B0D-9070-EC17-6339-0EF7555C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65" y="620714"/>
            <a:ext cx="11514279" cy="972000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Huguenin et al. (2022), 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in review Nat. Comm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E1B1-A621-4CAE-8FB5-477239E40972}"/>
              </a:ext>
            </a:extLst>
          </p:cNvPr>
          <p:cNvSpPr txBox="1"/>
          <p:nvPr/>
        </p:nvSpPr>
        <p:spPr>
          <a:xfrm>
            <a:off x="338066" y="1378027"/>
            <a:ext cx="11514279" cy="4499245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New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repeat decade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spin-up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OHC evolution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 most OMIP-2 models</a:t>
            </a: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 surface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property trends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~50%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global ocean warming →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almost 100%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only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Southern Ocean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trends</a:t>
            </a: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This heat uptake facilitated by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cool SSTs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significant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sensible heat fluxes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forcing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held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r>
              <a:rPr lang="en-GB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;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downward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longwave radiation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more dominant when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winds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thermal properties evolve over time.</a:t>
            </a:r>
          </a:p>
        </p:txBody>
      </p:sp>
    </p:spTree>
    <p:extLst>
      <p:ext uri="{BB962C8B-B14F-4D97-AF65-F5344CB8AC3E}">
        <p14:creationId xmlns:p14="http://schemas.microsoft.com/office/powerpoint/2010/main" val="145430476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0DEEB8-F00C-4465-9C41-81AF085CC83F}"/>
              </a:ext>
            </a:extLst>
          </p:cNvPr>
          <p:cNvSpPr/>
          <p:nvPr/>
        </p:nvSpPr>
        <p:spPr>
          <a:xfrm>
            <a:off x="10668508" y="80628"/>
            <a:ext cx="1161786" cy="574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oogle Shape;87;p13">
            <a:extLst>
              <a:ext uri="{FF2B5EF4-FFF2-40B4-BE49-F238E27FC236}">
                <a16:creationId xmlns:a16="http://schemas.microsoft.com/office/drawing/2014/main" id="{6FEF5791-EB91-4C4E-B408-0C6CCB54E6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1684" y="6306115"/>
            <a:ext cx="2233936" cy="4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4287F44-7C7C-4543-A4D2-BDEF39BB9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73" y="6173426"/>
            <a:ext cx="568582" cy="648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B3ED6-7416-4911-A622-5B10F51D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0" y="6213454"/>
            <a:ext cx="2213040" cy="493819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E5B56A1-47C9-4868-A01D-5DED4ADE0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49EB57A-2182-98C6-DE50-90A25519991B}"/>
              </a:ext>
            </a:extLst>
          </p:cNvPr>
          <p:cNvSpPr txBox="1">
            <a:spLocks/>
          </p:cNvSpPr>
          <p:nvPr/>
        </p:nvSpPr>
        <p:spPr>
          <a:xfrm>
            <a:off x="9156339" y="6308726"/>
            <a:ext cx="1574149" cy="45977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EGU conference</a:t>
            </a:r>
          </a:p>
          <a:p>
            <a:r>
              <a:rPr lang="en-GB" dirty="0"/>
              <a:t>m.huguenin-virchaux@unsw.edu.au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1039325-B1A7-1946-72B8-5CF3CA96C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D61E91-2390-C60D-A492-B0F512C32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3" t="31799" r="4753" b="25586"/>
          <a:stretch/>
        </p:blipFill>
        <p:spPr>
          <a:xfrm>
            <a:off x="5850006" y="6238417"/>
            <a:ext cx="2098180" cy="56175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8C22B0D-9070-EC17-6339-0EF7555C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65" y="620714"/>
            <a:ext cx="11514279" cy="972000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Huguenin et al. (2022), 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in review Nat. Comm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E1B1-A621-4CAE-8FB5-477239E40972}"/>
              </a:ext>
            </a:extLst>
          </p:cNvPr>
          <p:cNvSpPr txBox="1"/>
          <p:nvPr/>
        </p:nvSpPr>
        <p:spPr>
          <a:xfrm>
            <a:off x="338066" y="1376772"/>
            <a:ext cx="11514279" cy="470442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Repeat decade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spin-up </a:t>
            </a:r>
            <a:r>
              <a:rPr lang="en-GB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OHC evolution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an most OMIP-2 models</a:t>
            </a: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Recent surface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property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trends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~50%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of global OHC          →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almost 100%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only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Southern Ocean </a:t>
            </a:r>
            <a:r>
              <a:rPr lang="en-GB" sz="2400" b="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trends</a:t>
            </a: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Heat uptake facilitated by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cool SSTs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dominant …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sensible heat fluxes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forcing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endParaRPr lang="en-GB" sz="2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downward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longwave radiation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winds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thermal properties evolve over time</a:t>
            </a:r>
          </a:p>
        </p:txBody>
      </p:sp>
    </p:spTree>
    <p:extLst>
      <p:ext uri="{BB962C8B-B14F-4D97-AF65-F5344CB8AC3E}">
        <p14:creationId xmlns:p14="http://schemas.microsoft.com/office/powerpoint/2010/main" val="127103305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0DEEB8-F00C-4465-9C41-81AF085CC83F}"/>
              </a:ext>
            </a:extLst>
          </p:cNvPr>
          <p:cNvSpPr/>
          <p:nvPr/>
        </p:nvSpPr>
        <p:spPr>
          <a:xfrm>
            <a:off x="10668508" y="80628"/>
            <a:ext cx="1161786" cy="574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oogle Shape;87;p13">
            <a:extLst>
              <a:ext uri="{FF2B5EF4-FFF2-40B4-BE49-F238E27FC236}">
                <a16:creationId xmlns:a16="http://schemas.microsoft.com/office/drawing/2014/main" id="{6FEF5791-EB91-4C4E-B408-0C6CCB54E6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1684" y="6306115"/>
            <a:ext cx="2233936" cy="4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4287F44-7C7C-4543-A4D2-BDEF39BB9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73" y="6173426"/>
            <a:ext cx="568582" cy="648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B3ED6-7416-4911-A622-5B10F51D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0" y="6213454"/>
            <a:ext cx="2213040" cy="493819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E5B56A1-47C9-4868-A01D-5DED4ADE0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49EB57A-2182-98C6-DE50-90A25519991B}"/>
              </a:ext>
            </a:extLst>
          </p:cNvPr>
          <p:cNvSpPr txBox="1">
            <a:spLocks/>
          </p:cNvSpPr>
          <p:nvPr/>
        </p:nvSpPr>
        <p:spPr>
          <a:xfrm>
            <a:off x="9156339" y="6308726"/>
            <a:ext cx="1574149" cy="45977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EGU conference</a:t>
            </a:r>
          </a:p>
          <a:p>
            <a:r>
              <a:rPr lang="en-GB" dirty="0"/>
              <a:t>m.huguenin-virchaux@unsw.edu.au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1039325-B1A7-1946-72B8-5CF3CA96C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D61E91-2390-C60D-A492-B0F512C32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3" t="31799" r="4753" b="25586"/>
          <a:stretch/>
        </p:blipFill>
        <p:spPr>
          <a:xfrm>
            <a:off x="5850006" y="6238417"/>
            <a:ext cx="2098180" cy="56175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8C22B0D-9070-EC17-6339-0EF7555C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65" y="620714"/>
            <a:ext cx="11514279" cy="972000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Huguenin et al. (2022), 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in review Nat. Comm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E1B1-A621-4CAE-8FB5-477239E40972}"/>
              </a:ext>
            </a:extLst>
          </p:cNvPr>
          <p:cNvSpPr txBox="1"/>
          <p:nvPr/>
        </p:nvSpPr>
        <p:spPr>
          <a:xfrm>
            <a:off x="338066" y="1376772"/>
            <a:ext cx="11514279" cy="470442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Repeat decade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spin-up </a:t>
            </a:r>
            <a:r>
              <a:rPr lang="en-GB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OHC evolution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an most OMIP-2 models</a:t>
            </a: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Recent surface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property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trends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~50% 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of global OHC          →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almost 100% 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when applied only over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Southern Ocean</a:t>
            </a: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Heat uptake facilitated by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cool SSTs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&amp; dominant …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sensible heat fluxes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forcing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held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endParaRPr lang="en-GB" sz="2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… downward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longwave radiation 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winds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GB" sz="2400" b="1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r>
              <a:rPr lang="en-GB" sz="2400" i="0" u="none" strike="noStrike" baseline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&amp; thermal properties evolve over time</a:t>
            </a:r>
          </a:p>
        </p:txBody>
      </p:sp>
    </p:spTree>
    <p:extLst>
      <p:ext uri="{BB962C8B-B14F-4D97-AF65-F5344CB8AC3E}">
        <p14:creationId xmlns:p14="http://schemas.microsoft.com/office/powerpoint/2010/main" val="3255594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70DEEB8-F00C-4465-9C41-81AF085CC83F}"/>
              </a:ext>
            </a:extLst>
          </p:cNvPr>
          <p:cNvSpPr/>
          <p:nvPr/>
        </p:nvSpPr>
        <p:spPr>
          <a:xfrm>
            <a:off x="10668508" y="80628"/>
            <a:ext cx="1161786" cy="574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oogle Shape;87;p13">
            <a:extLst>
              <a:ext uri="{FF2B5EF4-FFF2-40B4-BE49-F238E27FC236}">
                <a16:creationId xmlns:a16="http://schemas.microsoft.com/office/drawing/2014/main" id="{6FEF5791-EB91-4C4E-B408-0C6CCB54E6E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51684" y="6306115"/>
            <a:ext cx="2233936" cy="4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Logo, company name&#10;&#10;Description automatically generated">
            <a:extLst>
              <a:ext uri="{FF2B5EF4-FFF2-40B4-BE49-F238E27FC236}">
                <a16:creationId xmlns:a16="http://schemas.microsoft.com/office/drawing/2014/main" id="{04287F44-7C7C-4543-A4D2-BDEF39BB9A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573" y="6173426"/>
            <a:ext cx="568582" cy="6483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9B3ED6-7416-4911-A622-5B10F51D7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60" y="6213454"/>
            <a:ext cx="2213040" cy="493819"/>
          </a:xfrm>
          <a:prstGeom prst="rect">
            <a:avLst/>
          </a:prstGeom>
        </p:spPr>
      </p:pic>
      <p:sp>
        <p:nvSpPr>
          <p:cNvPr id="22" name="Slide Number Placeholder 3">
            <a:extLst>
              <a:ext uri="{FF2B5EF4-FFF2-40B4-BE49-F238E27FC236}">
                <a16:creationId xmlns:a16="http://schemas.microsoft.com/office/drawing/2014/main" id="{6E5B56A1-47C9-4868-A01D-5DED4ADE0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049EB57A-2182-98C6-DE50-90A25519991B}"/>
              </a:ext>
            </a:extLst>
          </p:cNvPr>
          <p:cNvSpPr txBox="1">
            <a:spLocks/>
          </p:cNvSpPr>
          <p:nvPr/>
        </p:nvSpPr>
        <p:spPr>
          <a:xfrm>
            <a:off x="9156339" y="6308726"/>
            <a:ext cx="1574149" cy="459776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EGU conference</a:t>
            </a:r>
          </a:p>
          <a:p>
            <a:r>
              <a:rPr lang="en-GB" dirty="0"/>
              <a:t>m.huguenin-virchaux@unsw.edu.au</a:t>
            </a:r>
          </a:p>
        </p:txBody>
      </p:sp>
      <p:sp>
        <p:nvSpPr>
          <p:cNvPr id="20" name="Date Placeholder 1">
            <a:extLst>
              <a:ext uri="{FF2B5EF4-FFF2-40B4-BE49-F238E27FC236}">
                <a16:creationId xmlns:a16="http://schemas.microsoft.com/office/drawing/2014/main" id="{E1039325-B1A7-1946-72B8-5CF3CA96C9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D61E91-2390-C60D-A492-B0F512C32C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213" t="31799" r="4753" b="25586"/>
          <a:stretch/>
        </p:blipFill>
        <p:spPr>
          <a:xfrm>
            <a:off x="5850006" y="6238417"/>
            <a:ext cx="2098180" cy="561758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8C22B0D-9070-EC17-6339-0EF7555C6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65" y="620714"/>
            <a:ext cx="11514279" cy="972000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Huguenin et al. (2022), </a:t>
            </a:r>
            <a:r>
              <a:rPr lang="en-GB" i="1" dirty="0">
                <a:latin typeface="Helvetica" panose="020B0604020202020204" pitchFamily="34" charset="0"/>
                <a:cs typeface="Helvetica" panose="020B0604020202020204" pitchFamily="34" charset="0"/>
              </a:rPr>
              <a:t>in review Nat. Comm</a:t>
            </a:r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75E1B1-A621-4CAE-8FB5-477239E40972}"/>
              </a:ext>
            </a:extLst>
          </p:cNvPr>
          <p:cNvSpPr txBox="1"/>
          <p:nvPr/>
        </p:nvSpPr>
        <p:spPr>
          <a:xfrm>
            <a:off x="338066" y="1376772"/>
            <a:ext cx="11514279" cy="470442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Repeat decade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spin-up </a:t>
            </a:r>
            <a:r>
              <a:rPr lang="en-GB" sz="24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better OHC evolution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th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an most OMIP-2 models</a:t>
            </a: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Recent surface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and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property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trends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~50% 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of global OHC          →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almost 100% </a:t>
            </a:r>
            <a:r>
              <a:rPr lang="en-GB" sz="2400" b="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when applied only over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Southern Ocean</a:t>
            </a: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endParaRPr lang="en-GB" sz="1600" b="0" i="0" u="none" strike="noStrike" baseline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Heat uptake facilitated by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cool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SSTs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&amp; dominant …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…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sensible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heat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fluxes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with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thermal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forcing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held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endParaRPr lang="en-GB" sz="2400" b="1" dirty="0">
              <a:solidFill>
                <a:srgbClr val="313695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… downward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longwave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radiation</a:t>
            </a:r>
            <a:r>
              <a:rPr lang="en-GB" sz="2400" b="1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when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winds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are </a:t>
            </a:r>
            <a:r>
              <a:rPr lang="en-GB" sz="2400" b="1" i="0" u="none" strike="noStrike" baseline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fixed</a:t>
            </a:r>
            <a:r>
              <a:rPr lang="en-GB" sz="2400" i="0" u="none" strike="noStrike" baseline="0" dirty="0">
                <a:latin typeface="Helvetica" panose="020B0604020202020204" pitchFamily="34" charset="0"/>
                <a:cs typeface="Helvetica" panose="020B0604020202020204" pitchFamily="34" charset="0"/>
              </a:rPr>
              <a:t> &amp; thermal properties evolve over time</a:t>
            </a:r>
          </a:p>
        </p:txBody>
      </p:sp>
    </p:spTree>
    <p:extLst>
      <p:ext uri="{BB962C8B-B14F-4D97-AF65-F5344CB8AC3E}">
        <p14:creationId xmlns:p14="http://schemas.microsoft.com/office/powerpoint/2010/main" val="135864131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AEE417-E98B-461B-8014-538F8620E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29449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FFF062-0ACF-449C-BB62-40E5DBCA08AE}"/>
              </a:ext>
            </a:extLst>
          </p:cNvPr>
          <p:cNvSpPr txBox="1"/>
          <p:nvPr/>
        </p:nvSpPr>
        <p:spPr>
          <a:xfrm>
            <a:off x="333109" y="2874777"/>
            <a:ext cx="11525782" cy="11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3" dirty="0">
                <a:latin typeface="+mj-lt"/>
                <a:cs typeface="Times New Roman" panose="02020603050405020304" pitchFamily="18" charset="0"/>
              </a:rPr>
              <a:t>7:00.</a:t>
            </a:r>
            <a:r>
              <a:rPr lang="en-GB" sz="4400" dirty="0">
                <a:latin typeface="+mj-lt"/>
                <a:cs typeface="Times New Roman" panose="02020603050405020304" pitchFamily="18" charset="0"/>
              </a:rPr>
              <a:t>00</a:t>
            </a:r>
            <a:r>
              <a:rPr lang="en-GB" sz="6603" dirty="0">
                <a:latin typeface="+mj-lt"/>
                <a:cs typeface="Times New Roman" panose="02020603050405020304" pitchFamily="18" charset="0"/>
              </a:rPr>
              <a:t> min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73CFA2-14A8-4CBE-8924-3211D1EFE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796" y="6308726"/>
            <a:ext cx="4633693" cy="459776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8" name="Date Placeholder 1">
            <a:extLst>
              <a:ext uri="{FF2B5EF4-FFF2-40B4-BE49-F238E27FC236}">
                <a16:creationId xmlns:a16="http://schemas.microsoft.com/office/drawing/2014/main" id="{57467660-5A65-4B70-9393-A75116B6F5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20778" y="6308726"/>
            <a:ext cx="612239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12. 05. 2022</a:t>
            </a:r>
            <a:endParaRPr lang="en-GB" dirty="0"/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CFCF90C1-A84A-3FCE-E15E-AF16D3194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90340"/>
              </p:ext>
            </p:extLst>
          </p:nvPr>
        </p:nvGraphicFramePr>
        <p:xfrm>
          <a:off x="333109" y="4924764"/>
          <a:ext cx="11525776" cy="1828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40722">
                  <a:extLst>
                    <a:ext uri="{9D8B030D-6E8A-4147-A177-3AD203B41FA5}">
                      <a16:colId xmlns:a16="http://schemas.microsoft.com/office/drawing/2014/main" val="1186421322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523132542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597642673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2622264520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3012330691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2095971080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1586371249"/>
                    </a:ext>
                  </a:extLst>
                </a:gridCol>
                <a:gridCol w="1440722">
                  <a:extLst>
                    <a:ext uri="{9D8B030D-6E8A-4147-A177-3AD203B41FA5}">
                      <a16:colId xmlns:a16="http://schemas.microsoft.com/office/drawing/2014/main" val="3180702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334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047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>
                    <a:solidFill>
                      <a:srgbClr val="FBE5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898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b="0" dirty="0">
                        <a:solidFill>
                          <a:schemeClr val="tx1"/>
                        </a:solidFill>
                        <a:latin typeface="Helvetica" panose="020B0604020202020204" pitchFamily="34" charset="0"/>
                        <a:cs typeface="Helvetica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37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039009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FFF062-0ACF-449C-BB62-40E5DBCA08AE}"/>
              </a:ext>
            </a:extLst>
          </p:cNvPr>
          <p:cNvSpPr txBox="1"/>
          <p:nvPr/>
        </p:nvSpPr>
        <p:spPr>
          <a:xfrm>
            <a:off x="333109" y="2874777"/>
            <a:ext cx="11525782" cy="110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603" dirty="0">
                <a:latin typeface="+mj-lt"/>
                <a:cs typeface="Times New Roman" panose="02020603050405020304" pitchFamily="18" charset="0"/>
              </a:rPr>
              <a:t>Additional slides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91CA95-3B60-40B3-97D1-217423FBD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85C0AAD8-5217-FC32-AA53-EE912C01D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Date Placeholder 1">
            <a:extLst>
              <a:ext uri="{FF2B5EF4-FFF2-40B4-BE49-F238E27FC236}">
                <a16:creationId xmlns:a16="http://schemas.microsoft.com/office/drawing/2014/main" id="{BFBD57E9-D916-1074-6992-8BA5AD324D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721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5">
            <a:extLst>
              <a:ext uri="{FF2B5EF4-FFF2-40B4-BE49-F238E27FC236}">
                <a16:creationId xmlns:a16="http://schemas.microsoft.com/office/drawing/2014/main" id="{B199FFD7-E6C5-4817-AD00-5D88CCA9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Spin-up so far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FD8DA5-B063-4FED-BC51-E0C560B540EB}"/>
              </a:ext>
            </a:extLst>
          </p:cNvPr>
          <p:cNvSpPr/>
          <p:nvPr/>
        </p:nvSpPr>
        <p:spPr>
          <a:xfrm>
            <a:off x="5411924" y="2196244"/>
            <a:ext cx="68407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A37220-6535-4F93-92D5-88C63C2AFC64}"/>
              </a:ext>
            </a:extLst>
          </p:cNvPr>
          <p:cNvSpPr/>
          <p:nvPr/>
        </p:nvSpPr>
        <p:spPr>
          <a:xfrm>
            <a:off x="5753962" y="2326568"/>
            <a:ext cx="558062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23495A-6A9E-43B2-95C6-97218AB8E7A7}"/>
              </a:ext>
            </a:extLst>
          </p:cNvPr>
          <p:cNvSpPr/>
          <p:nvPr/>
        </p:nvSpPr>
        <p:spPr>
          <a:xfrm>
            <a:off x="5523216" y="2340560"/>
            <a:ext cx="558062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459B27-AABB-4BF6-9EDB-FF2286F6A4A5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830A70-88D8-476E-BF97-B4E9396B1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0622" y="1289440"/>
            <a:ext cx="11529167" cy="49171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A585A-8848-4AE3-AC7A-D136CB426C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ACBBA67D-109B-0C5E-B100-59BDFD4BB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9F57D918-EC40-DB73-57FC-DA9CC2641B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8A3991-C334-CCCB-9296-DA9E9E890EB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90121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3EDC79B-3E21-496D-8905-CFDCD3BA8789}"/>
              </a:ext>
            </a:extLst>
          </p:cNvPr>
          <p:cNvSpPr txBox="1">
            <a:spLocks/>
          </p:cNvSpPr>
          <p:nvPr/>
        </p:nvSpPr>
        <p:spPr>
          <a:xfrm>
            <a:off x="323977" y="1844824"/>
            <a:ext cx="11542458" cy="3426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3201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Importance of ocean heat content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A3572-C406-4BBF-82B9-3B5B284855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"/>
          <a:stretch/>
        </p:blipFill>
        <p:spPr>
          <a:xfrm>
            <a:off x="333494" y="1592714"/>
            <a:ext cx="6066691" cy="4229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C77BD-CBAC-4AED-A6AD-9D0D32FB7E28}"/>
              </a:ext>
            </a:extLst>
          </p:cNvPr>
          <p:cNvSpPr txBox="1"/>
          <p:nvPr/>
        </p:nvSpPr>
        <p:spPr>
          <a:xfrm>
            <a:off x="711553" y="1261843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+mj-lt"/>
              </a:rPr>
              <a:t>Earth heat inventory relative to 1960 (ZJ = 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GB" baseline="30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J)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22042605-A8C5-492B-9DBE-1A60018CC0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36" b="93555" l="6836" r="92578">
                        <a14:foregroundMark x1="6836" y1="20898" x2="15820" y2="22461"/>
                        <a14:foregroundMark x1="21680" y1="6836" x2="22266" y2="15234"/>
                        <a14:foregroundMark x1="78711" y1="93555" x2="79492" y2="84180"/>
                        <a14:foregroundMark x1="92578" y1="78125" x2="82031" y2="7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45" y="5881423"/>
            <a:ext cx="330139" cy="330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D411A5-37AF-430F-BAD5-69B002F2F4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8810" y="5884050"/>
            <a:ext cx="391232" cy="3912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B4F8C9-CBC1-421B-BF6A-7073A766C02A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2F6EA-2283-42A8-98BE-28A040F11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80CCD-0237-48EE-8147-D84F70D5DC56}"/>
              </a:ext>
            </a:extLst>
          </p:cNvPr>
          <p:cNvSpPr txBox="1"/>
          <p:nvPr/>
        </p:nvSpPr>
        <p:spPr>
          <a:xfrm>
            <a:off x="12192000" y="5292387"/>
            <a:ext cx="5551252" cy="1569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Where has heat entered the ocean?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Where is it today?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What are the roles of wind and thermal forcing?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228CD5E4-6982-9A3C-DC43-774877488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622AB8BE-6088-783B-B3AA-635973CE1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BDD358-7853-AF9A-5E6A-2E8F9F383097}"/>
              </a:ext>
            </a:extLst>
          </p:cNvPr>
          <p:cNvSpPr txBox="1"/>
          <p:nvPr/>
        </p:nvSpPr>
        <p:spPr>
          <a:xfrm>
            <a:off x="3251684" y="5190455"/>
            <a:ext cx="466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von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Schuckmann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 et al. (2020)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518B2-256E-0A52-C597-A9E8F2BC607B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1576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93EDC79B-3E21-496D-8905-CFDCD3BA8789}"/>
              </a:ext>
            </a:extLst>
          </p:cNvPr>
          <p:cNvSpPr txBox="1">
            <a:spLocks/>
          </p:cNvSpPr>
          <p:nvPr/>
        </p:nvSpPr>
        <p:spPr>
          <a:xfrm>
            <a:off x="323977" y="1844824"/>
            <a:ext cx="11542458" cy="34267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3201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 sz="20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602BE14B-5766-4961-A6ED-EE065B69D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9720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Importance of ocean heat content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09685-B507-40FA-8CC1-C77690804410}"/>
              </a:ext>
            </a:extLst>
          </p:cNvPr>
          <p:cNvSpPr txBox="1"/>
          <p:nvPr/>
        </p:nvSpPr>
        <p:spPr>
          <a:xfrm>
            <a:off x="6792638" y="5083045"/>
            <a:ext cx="5051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IPCC SROCC, Ch. 5, Fig. 5.4b, Allison et al. (2019)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B7C866-AC97-40D1-BA2B-17B42F846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5329" y="2181256"/>
            <a:ext cx="5027322" cy="3035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FD2F63-6BA6-4CF6-8AFB-CB1720A9C1B6}"/>
              </a:ext>
            </a:extLst>
          </p:cNvPr>
          <p:cNvSpPr txBox="1"/>
          <p:nvPr/>
        </p:nvSpPr>
        <p:spPr>
          <a:xfrm>
            <a:off x="6775329" y="1880828"/>
            <a:ext cx="502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+mj-lt"/>
              </a:rPr>
              <a:t>Warming rate (°C </a:t>
            </a:r>
            <a:r>
              <a:rPr lang="de-CH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century</a:t>
            </a:r>
            <a:r>
              <a:rPr lang="de-CH" baseline="30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de-CH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below 4000 m</a:t>
            </a:r>
            <a:endParaRPr lang="en-GB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A3572-C406-4BBF-82B9-3B5B284855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0"/>
          <a:stretch/>
        </p:blipFill>
        <p:spPr>
          <a:xfrm>
            <a:off x="333494" y="1592714"/>
            <a:ext cx="6066691" cy="42298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E3C77BD-CBAC-4AED-A6AD-9D0D32FB7E28}"/>
              </a:ext>
            </a:extLst>
          </p:cNvPr>
          <p:cNvSpPr txBox="1"/>
          <p:nvPr/>
        </p:nvSpPr>
        <p:spPr>
          <a:xfrm>
            <a:off x="711553" y="1261843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+mj-lt"/>
              </a:rPr>
              <a:t>Earth heat inventory relative to 1960 (ZJ = 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en-GB" baseline="30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en-GB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J)</a:t>
            </a:r>
          </a:p>
        </p:txBody>
      </p:sp>
      <p:pic>
        <p:nvPicPr>
          <p:cNvPr id="27" name="Picture 26" descr="Icon&#10;&#10;Description automatically generated">
            <a:extLst>
              <a:ext uri="{FF2B5EF4-FFF2-40B4-BE49-F238E27FC236}">
                <a16:creationId xmlns:a16="http://schemas.microsoft.com/office/drawing/2014/main" id="{22042605-A8C5-492B-9DBE-1A60018CC0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836" b="93555" l="6836" r="92578">
                        <a14:foregroundMark x1="6836" y1="20898" x2="15820" y2="22461"/>
                        <a14:foregroundMark x1="21680" y1="6836" x2="22266" y2="15234"/>
                        <a14:foregroundMark x1="78711" y1="93555" x2="79492" y2="84180"/>
                        <a14:foregroundMark x1="92578" y1="78125" x2="82031" y2="763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645" y="5881423"/>
            <a:ext cx="330139" cy="33013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ED411A5-37AF-430F-BAD5-69B002F2F43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8810" y="5884050"/>
            <a:ext cx="391232" cy="3912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B4F8C9-CBC1-421B-BF6A-7073A766C02A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52F6EA-2283-42A8-98BE-28A040F11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D80CCD-0237-48EE-8147-D84F70D5DC56}"/>
              </a:ext>
            </a:extLst>
          </p:cNvPr>
          <p:cNvSpPr txBox="1"/>
          <p:nvPr/>
        </p:nvSpPr>
        <p:spPr>
          <a:xfrm>
            <a:off x="12192000" y="5292387"/>
            <a:ext cx="5551252" cy="156966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Where has heat entered the ocean?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Where is it today?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Times New Roman" panose="02020603050405020304" pitchFamily="18" charset="0"/>
              </a:rPr>
              <a:t>What are the roles of wind and thermal forcing?</a:t>
            </a:r>
          </a:p>
        </p:txBody>
      </p:sp>
      <p:sp>
        <p:nvSpPr>
          <p:cNvPr id="24" name="Footer Placeholder 2">
            <a:extLst>
              <a:ext uri="{FF2B5EF4-FFF2-40B4-BE49-F238E27FC236}">
                <a16:creationId xmlns:a16="http://schemas.microsoft.com/office/drawing/2014/main" id="{228CD5E4-6982-9A3C-DC43-774877488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5" name="Date Placeholder 1">
            <a:extLst>
              <a:ext uri="{FF2B5EF4-FFF2-40B4-BE49-F238E27FC236}">
                <a16:creationId xmlns:a16="http://schemas.microsoft.com/office/drawing/2014/main" id="{622AB8BE-6088-783B-B3AA-635973CE1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BDD358-7853-AF9A-5E6A-2E8F9F383097}"/>
              </a:ext>
            </a:extLst>
          </p:cNvPr>
          <p:cNvSpPr txBox="1"/>
          <p:nvPr/>
        </p:nvSpPr>
        <p:spPr>
          <a:xfrm>
            <a:off x="3251684" y="5190455"/>
            <a:ext cx="466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von </a:t>
            </a:r>
            <a:r>
              <a:rPr lang="en-GB" dirty="0" err="1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Schuckmann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 et al. (2020)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7518B2-256E-0A52-C597-A9E8F2BC607B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3091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AA96E1-12B7-44E1-B98E-D49874EA7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5880035" cy="972000"/>
          </a:xfrm>
        </p:spPr>
        <p:txBody>
          <a:bodyPr/>
          <a:lstStyle/>
          <a:p>
            <a:r>
              <a:rPr lang="en-GB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ocean-sea ice model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3E1AFB1F-0927-4887-B43B-260E7D35D328}"/>
              </a:ext>
            </a:extLst>
          </p:cNvPr>
          <p:cNvSpPr txBox="1">
            <a:spLocks/>
          </p:cNvSpPr>
          <p:nvPr/>
        </p:nvSpPr>
        <p:spPr>
          <a:xfrm>
            <a:off x="287946" y="2149468"/>
            <a:ext cx="5797744" cy="25590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457383" indent="-457383">
              <a:buFont typeface="Arial" panose="020B0604020202020204" pitchFamily="34" charset="0"/>
              <a:buChar char="•"/>
            </a:pPr>
            <a:r>
              <a:rPr lang="en-GB" sz="2400" b="0" dirty="0">
                <a:latin typeface="Helvetica" panose="020B0604020202020204" pitchFamily="34" charset="0"/>
                <a:cs typeface="Helvetica" panose="020B0604020202020204" pitchFamily="34" charset="0"/>
              </a:rPr>
              <a:t>ACCESS-OM2 </a:t>
            </a:r>
            <a:r>
              <a:rPr lang="en-GB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GB" sz="1800" b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Kiss et al., 2019</a:t>
            </a:r>
            <a:r>
              <a:rPr lang="en-GB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) </a:t>
            </a:r>
            <a:endParaRPr lang="en-GB" sz="2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914583" lvl="1" indent="-457383">
              <a:buFont typeface="Arial" panose="020B0604020202020204" pitchFamily="34" charset="0"/>
              <a:buChar char="•"/>
            </a:pPr>
            <a:r>
              <a:rPr lang="en-GB" sz="1400" b="0" dirty="0">
                <a:latin typeface="Helvetica" panose="020B0604020202020204" pitchFamily="34" charset="0"/>
                <a:cs typeface="Helvetica" panose="020B0604020202020204" pitchFamily="34" charset="0"/>
              </a:rPr>
              <a:t>YATM, CICE5.1, MOM5.1</a:t>
            </a:r>
          </a:p>
          <a:p>
            <a:pPr marL="457383" indent="-457383">
              <a:buFont typeface="Arial" panose="020B0604020202020204" pitchFamily="34" charset="0"/>
              <a:buChar char="•"/>
            </a:pPr>
            <a:endParaRPr lang="en-GB" sz="2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383" indent="-457383">
              <a:buFont typeface="Arial" panose="020B0604020202020204" pitchFamily="34" charset="0"/>
              <a:buChar char="•"/>
            </a:pPr>
            <a:r>
              <a:rPr lang="en-GB" sz="2400" b="0" dirty="0">
                <a:latin typeface="Helvetica" panose="020B0604020202020204" pitchFamily="34" charset="0"/>
                <a:cs typeface="Helvetica" panose="020B0604020202020204" pitchFamily="34" charset="0"/>
              </a:rPr>
              <a:t>1° horizontal resolution</a:t>
            </a:r>
          </a:p>
          <a:p>
            <a:pPr marL="457383" indent="-457383">
              <a:buFont typeface="Arial" panose="020B0604020202020204" pitchFamily="34" charset="0"/>
              <a:buChar char="•"/>
            </a:pPr>
            <a:endParaRPr lang="en-GB" sz="2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383" indent="-457383">
              <a:buFont typeface="Arial" panose="020B0604020202020204" pitchFamily="34" charset="0"/>
              <a:buChar char="•"/>
            </a:pPr>
            <a:r>
              <a:rPr lang="en-GB" sz="2400" b="0" dirty="0">
                <a:latin typeface="Helvetica" panose="020B0604020202020204" pitchFamily="34" charset="0"/>
                <a:cs typeface="Helvetica" panose="020B0604020202020204" pitchFamily="34" charset="0"/>
              </a:rPr>
              <a:t>50 z* vertical levels</a:t>
            </a:r>
          </a:p>
          <a:p>
            <a:pPr marL="457383" indent="-457383">
              <a:buFont typeface="Arial" panose="020B0604020202020204" pitchFamily="34" charset="0"/>
              <a:buChar char="•"/>
            </a:pPr>
            <a:endParaRPr lang="en-GB" sz="2400" b="0" u="sng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383" indent="-457383">
              <a:buFont typeface="Arial" panose="020B0604020202020204" pitchFamily="34" charset="0"/>
              <a:buChar char="•"/>
            </a:pPr>
            <a:r>
              <a:rPr lang="en-GB" sz="2400" b="0" u="sng" dirty="0">
                <a:latin typeface="Helvetica" panose="020B0604020202020204" pitchFamily="34" charset="0"/>
                <a:cs typeface="Helvetica" panose="020B0604020202020204" pitchFamily="34" charset="0"/>
              </a:rPr>
              <a:t>input:</a:t>
            </a:r>
            <a:r>
              <a:rPr lang="en-GB" sz="2400" b="0" dirty="0">
                <a:latin typeface="Helvetica" panose="020B0604020202020204" pitchFamily="34" charset="0"/>
                <a:cs typeface="Helvetica" panose="020B0604020202020204" pitchFamily="34" charset="0"/>
              </a:rPr>
              <a:t> atm. reanalysis JRA55-do   </a:t>
            </a:r>
            <a:r>
              <a:rPr lang="en-GB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GB" sz="1800" b="0" dirty="0" err="1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Tsujino</a:t>
            </a:r>
            <a:r>
              <a:rPr lang="en-GB" sz="1800" b="0" dirty="0">
                <a:solidFill>
                  <a:srgbClr val="313695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et al., 2018</a:t>
            </a:r>
            <a:r>
              <a:rPr lang="en-GB" sz="1800" b="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GB" sz="2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A957FD-F960-4748-8793-DE533C480199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F07279-0B7F-4C2D-B762-9E566B1CD9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386" y="1619104"/>
            <a:ext cx="4825766" cy="36197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64BB22-3629-4F0C-A2F8-4C2C2A9277FD}"/>
              </a:ext>
            </a:extLst>
          </p:cNvPr>
          <p:cNvSpPr txBox="1"/>
          <p:nvPr/>
        </p:nvSpPr>
        <p:spPr>
          <a:xfrm>
            <a:off x="6200386" y="5219364"/>
            <a:ext cx="4661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>
                    <a:lumMod val="65000"/>
                  </a:schemeClr>
                </a:solidFill>
                <a:latin typeface="+mj-lt"/>
                <a:cs typeface="Times New Roman" panose="02020603050405020304" pitchFamily="18" charset="0"/>
              </a:rPr>
              <a:t>nci.org.au</a:t>
            </a:r>
            <a:endParaRPr lang="en-GB" dirty="0">
              <a:solidFill>
                <a:schemeClr val="bg1">
                  <a:lumMod val="6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1FDB90-51DE-466C-A384-55F7786621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0E7EF4D3-050A-98ED-8F92-4AAB4CDCB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Date Placeholder 1">
            <a:extLst>
              <a:ext uri="{FF2B5EF4-FFF2-40B4-BE49-F238E27FC236}">
                <a16:creationId xmlns:a16="http://schemas.microsoft.com/office/drawing/2014/main" id="{1858F348-33D6-71A5-0A18-CDA75CD4A9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73AFBE-099C-EA92-5518-08EAC0B0311C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42747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New spin-up for ocean-sea ice models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CEAAE-DA3B-8B78-ADC0-33801A615F75}"/>
              </a:ext>
            </a:extLst>
          </p:cNvPr>
          <p:cNvSpPr/>
          <p:nvPr/>
        </p:nvSpPr>
        <p:spPr>
          <a:xfrm>
            <a:off x="3035660" y="1628800"/>
            <a:ext cx="3060340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6548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New spin-up for ocean-sea ice models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CEAAE-DA3B-8B78-ADC0-33801A615F75}"/>
              </a:ext>
            </a:extLst>
          </p:cNvPr>
          <p:cNvSpPr/>
          <p:nvPr/>
        </p:nvSpPr>
        <p:spPr>
          <a:xfrm>
            <a:off x="3035660" y="1628800"/>
            <a:ext cx="3060340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524E170-26DA-76C6-90B1-6D8D0A0BB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8" y="1340768"/>
            <a:ext cx="9144018" cy="45720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0CF5FF8-D2E5-1DB0-FD9B-884050A0C065}"/>
              </a:ext>
            </a:extLst>
          </p:cNvPr>
          <p:cNvSpPr/>
          <p:nvPr/>
        </p:nvSpPr>
        <p:spPr>
          <a:xfrm>
            <a:off x="2100055" y="2132856"/>
            <a:ext cx="972108" cy="1620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F3F77-E404-F57C-39F8-7C1F0635C95F}"/>
              </a:ext>
            </a:extLst>
          </p:cNvPr>
          <p:cNvSpPr/>
          <p:nvPr/>
        </p:nvSpPr>
        <p:spPr>
          <a:xfrm>
            <a:off x="2856139" y="2510898"/>
            <a:ext cx="1980220" cy="1620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35351EA-F255-C871-46F7-AE70803D4ED7}"/>
              </a:ext>
            </a:extLst>
          </p:cNvPr>
          <p:cNvSpPr/>
          <p:nvPr/>
        </p:nvSpPr>
        <p:spPr>
          <a:xfrm>
            <a:off x="4224291" y="3585122"/>
            <a:ext cx="5940660" cy="1620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EFAE0B1-1678-CA88-C28C-FCCC41620780}"/>
              </a:ext>
            </a:extLst>
          </p:cNvPr>
          <p:cNvSpPr/>
          <p:nvPr/>
        </p:nvSpPr>
        <p:spPr>
          <a:xfrm>
            <a:off x="4925870" y="2139296"/>
            <a:ext cx="5167073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9107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New spin-up for ocean-sea ice models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1CEAAE-DA3B-8B78-ADC0-33801A615F75}"/>
              </a:ext>
            </a:extLst>
          </p:cNvPr>
          <p:cNvSpPr/>
          <p:nvPr/>
        </p:nvSpPr>
        <p:spPr>
          <a:xfrm>
            <a:off x="3035660" y="1628800"/>
            <a:ext cx="3060340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B524E170-26DA-76C6-90B1-6D8D0A0BB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58" y="1340768"/>
            <a:ext cx="9144018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00927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37B3F14-E281-4053-BD6C-808CA9518FF6}"/>
              </a:ext>
            </a:extLst>
          </p:cNvPr>
          <p:cNvSpPr/>
          <p:nvPr/>
        </p:nvSpPr>
        <p:spPr>
          <a:xfrm>
            <a:off x="947428" y="1292110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E209FA-41E3-47CD-B0BE-FB7C5E3C2506}"/>
              </a:ext>
            </a:extLst>
          </p:cNvPr>
          <p:cNvSpPr/>
          <p:nvPr/>
        </p:nvSpPr>
        <p:spPr>
          <a:xfrm>
            <a:off x="10632504" y="0"/>
            <a:ext cx="1233931" cy="6167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BDDF01-BADD-443A-B358-DA8278D3C8F8}"/>
              </a:ext>
            </a:extLst>
          </p:cNvPr>
          <p:cNvSpPr/>
          <p:nvPr/>
        </p:nvSpPr>
        <p:spPr>
          <a:xfrm rot="154862">
            <a:off x="965092" y="1283309"/>
            <a:ext cx="396044" cy="228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5">
            <a:extLst>
              <a:ext uri="{FF2B5EF4-FFF2-40B4-BE49-F238E27FC236}">
                <a16:creationId xmlns:a16="http://schemas.microsoft.com/office/drawing/2014/main" id="{EBDACC34-06BA-4C59-A6F3-2485202F4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77" y="620714"/>
            <a:ext cx="11542458" cy="504030"/>
          </a:xfrm>
        </p:spPr>
        <p:txBody>
          <a:bodyPr/>
          <a:lstStyle/>
          <a:p>
            <a:r>
              <a:rPr lang="de-CH" sz="2800" dirty="0">
                <a:latin typeface="Helvetica" panose="020B0604020202020204" pitchFamily="34" charset="0"/>
                <a:cs typeface="Helvetica" panose="020B0604020202020204" pitchFamily="34" charset="0"/>
              </a:rPr>
              <a:t>Global ocean heat content anomalies 0-2000 m</a:t>
            </a:r>
            <a:endParaRPr lang="en-GB" sz="2400" b="0" dirty="0">
              <a:latin typeface="+mj-lt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8B10401-0E7A-4B8A-B0EC-8EA1AD0184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29449" y="6308726"/>
            <a:ext cx="355600" cy="468312"/>
          </a:xfrm>
        </p:spPr>
        <p:txBody>
          <a:bodyPr/>
          <a:lstStyle/>
          <a:p>
            <a:fld id="{6C6AE60A-B69C-4790-82F7-3882EDF23186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439260F2-8D97-C03D-2321-EA7584D44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494" y="6308726"/>
            <a:ext cx="10396995" cy="459776"/>
          </a:xfrm>
        </p:spPr>
        <p:txBody>
          <a:bodyPr/>
          <a:lstStyle/>
          <a:p>
            <a:r>
              <a:rPr lang="en-GB" dirty="0">
                <a:latin typeface="Helvetica" panose="020B0604020202020204" pitchFamily="34" charset="0"/>
                <a:cs typeface="Helvetica" panose="020B0604020202020204" pitchFamily="34" charset="0"/>
              </a:rPr>
              <a:t>EGU conference</a:t>
            </a:r>
          </a:p>
          <a:p>
            <a:r>
              <a:rPr lang="en-GB" dirty="0"/>
              <a:t>m.huguenin-virchaux@unsw.edu.au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Date Placeholder 1">
            <a:extLst>
              <a:ext uri="{FF2B5EF4-FFF2-40B4-BE49-F238E27FC236}">
                <a16:creationId xmlns:a16="http://schemas.microsoft.com/office/drawing/2014/main" id="{A67A6D04-C329-390B-1850-D96D8F0D7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20778" y="6308726"/>
            <a:ext cx="612239" cy="468312"/>
          </a:xfrm>
        </p:spPr>
        <p:txBody>
          <a:bodyPr/>
          <a:lstStyle/>
          <a:p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25.5.22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0A7B288-F9DB-BB0C-A0F3-7DFDCBC06059}"/>
              </a:ext>
            </a:extLst>
          </p:cNvPr>
          <p:cNvSpPr/>
          <p:nvPr/>
        </p:nvSpPr>
        <p:spPr>
          <a:xfrm>
            <a:off x="10826921" y="6489340"/>
            <a:ext cx="57612" cy="108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3268307-F9C4-E3B8-02E8-9BE33E3030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600" y="1194423"/>
            <a:ext cx="6845221" cy="546161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81CEAAE-DA3B-8B78-ADC0-33801A615F75}"/>
              </a:ext>
            </a:extLst>
          </p:cNvPr>
          <p:cNvSpPr/>
          <p:nvPr/>
        </p:nvSpPr>
        <p:spPr>
          <a:xfrm>
            <a:off x="3035660" y="1628800"/>
            <a:ext cx="3060340" cy="900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650235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eth_praesentation_16zu9_ETH1">
  <a:themeElements>
    <a:clrScheme name="Custom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0000"/>
      </a:accent1>
      <a:accent2>
        <a:srgbClr val="435F8F"/>
      </a:accent2>
      <a:accent3>
        <a:srgbClr val="677DA5"/>
      </a:accent3>
      <a:accent4>
        <a:srgbClr val="8B9CBA"/>
      </a:accent4>
      <a:accent5>
        <a:srgbClr val="AEBACF"/>
      </a:accent5>
      <a:accent6>
        <a:srgbClr val="31369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1 - Ex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F407A"/>
        </a:accent1>
        <a:accent2>
          <a:srgbClr val="435F8F"/>
        </a:accent2>
        <a:accent3>
          <a:srgbClr val="677DA5"/>
        </a:accent3>
        <a:accent4>
          <a:srgbClr val="8B9CBA"/>
        </a:accent4>
        <a:accent5>
          <a:srgbClr val="AEBACF"/>
        </a:accent5>
        <a:accent6>
          <a:srgbClr val="D2D9E4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10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eth_praesentation_16zu9_ETH2">
  <a:themeElements>
    <a:clrScheme name="ETH 2 - Interne Kommunikation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485A2C"/>
      </a:accent1>
      <a:accent2>
        <a:srgbClr val="65744E"/>
      </a:accent2>
      <a:accent3>
        <a:srgbClr val="838F70"/>
      </a:accent3>
      <a:accent4>
        <a:srgbClr val="A0A991"/>
      </a:accent4>
      <a:accent5>
        <a:srgbClr val="BDC4B3"/>
      </a:accent5>
      <a:accent6>
        <a:srgbClr val="DADE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2 - Interne Kommunikation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485A2C"/>
        </a:accent1>
        <a:accent2>
          <a:srgbClr val="65744E"/>
        </a:accent2>
        <a:accent3>
          <a:srgbClr val="838F70"/>
        </a:accent3>
        <a:accent4>
          <a:srgbClr val="A0A991"/>
        </a:accent4>
        <a:accent5>
          <a:srgbClr val="BDC4B3"/>
        </a:accent5>
        <a:accent6>
          <a:srgbClr val="DADE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3.xml><?xml version="1.0" encoding="utf-8"?>
<a:theme xmlns:a="http://schemas.openxmlformats.org/drawingml/2006/main" name="eth_praesentation_16zu9_ETH3">
  <a:themeElements>
    <a:clrScheme name="ETH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3881BD"/>
      </a:accent2>
      <a:accent3>
        <a:srgbClr val="5E99C9"/>
      </a:accent3>
      <a:accent4>
        <a:srgbClr val="84B1D6"/>
      </a:accent4>
      <a:accent5>
        <a:srgbClr val="AAC9E3"/>
      </a:accent5>
      <a:accent6>
        <a:srgbClr val="D0E1EF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3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1269B0"/>
        </a:accent1>
        <a:accent2>
          <a:srgbClr val="3881BD"/>
        </a:accent2>
        <a:accent3>
          <a:srgbClr val="5E99C9"/>
        </a:accent3>
        <a:accent4>
          <a:srgbClr val="84B1D6"/>
        </a:accent4>
        <a:accent5>
          <a:srgbClr val="AAC9E3"/>
        </a:accent5>
        <a:accent6>
          <a:srgbClr val="D0E1EF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4.xml><?xml version="1.0" encoding="utf-8"?>
<a:theme xmlns:a="http://schemas.openxmlformats.org/drawingml/2006/main" name="eth_praesentation_16zu9_ETH4">
  <a:themeElements>
    <a:clrScheme name="ETH 4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72791C"/>
      </a:accent1>
      <a:accent2>
        <a:srgbClr val="898E40"/>
      </a:accent2>
      <a:accent3>
        <a:srgbClr val="9FA465"/>
      </a:accent3>
      <a:accent4>
        <a:srgbClr val="B6B989"/>
      </a:accent4>
      <a:accent5>
        <a:srgbClr val="CCCFAD"/>
      </a:accent5>
      <a:accent6>
        <a:srgbClr val="E3E4D2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4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72791C"/>
        </a:accent1>
        <a:accent2>
          <a:srgbClr val="898E40"/>
        </a:accent2>
        <a:accent3>
          <a:srgbClr val="9FA465"/>
        </a:accent3>
        <a:accent4>
          <a:srgbClr val="B6B989"/>
        </a:accent4>
        <a:accent5>
          <a:srgbClr val="CCCFAD"/>
        </a:accent5>
        <a:accent6>
          <a:srgbClr val="E3E4D2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5.xml><?xml version="1.0" encoding="utf-8"?>
<a:theme xmlns:a="http://schemas.openxmlformats.org/drawingml/2006/main" name="eth_praesentation_16zu9_ETH5">
  <a:themeElements>
    <a:clrScheme name="ETH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1056A"/>
      </a:accent1>
      <a:accent2>
        <a:srgbClr val="A32D82"/>
      </a:accent2>
      <a:accent3>
        <a:srgbClr val="B4559A"/>
      </a:accent3>
      <a:accent4>
        <a:srgbClr val="C67DB2"/>
      </a:accent4>
      <a:accent5>
        <a:srgbClr val="D7A5C9"/>
      </a:accent5>
      <a:accent6>
        <a:srgbClr val="DFCDE1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5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1056A"/>
        </a:accent1>
        <a:accent2>
          <a:srgbClr val="A32D82"/>
        </a:accent2>
        <a:accent3>
          <a:srgbClr val="B4559A"/>
        </a:accent3>
        <a:accent4>
          <a:srgbClr val="C67DB2"/>
        </a:accent4>
        <a:accent5>
          <a:srgbClr val="D7A5C9"/>
        </a:accent5>
        <a:accent6>
          <a:srgbClr val="DFCDE1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6.xml><?xml version="1.0" encoding="utf-8"?>
<a:theme xmlns:a="http://schemas.openxmlformats.org/drawingml/2006/main" name="eth_praesentation_16zu9_ETH6">
  <a:themeElements>
    <a:clrScheme name="ETH 6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6F6F64"/>
      </a:accent1>
      <a:accent2>
        <a:srgbClr val="86867D"/>
      </a:accent2>
      <a:accent3>
        <a:srgbClr val="9D9D96"/>
      </a:accent3>
      <a:accent4>
        <a:srgbClr val="B4B4AE"/>
      </a:accent4>
      <a:accent5>
        <a:srgbClr val="CBCBC7"/>
      </a:accent5>
      <a:accent6>
        <a:srgbClr val="E2E2E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6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6F6F64"/>
        </a:accent1>
        <a:accent2>
          <a:srgbClr val="86867D"/>
        </a:accent2>
        <a:accent3>
          <a:srgbClr val="9D9D96"/>
        </a:accent3>
        <a:accent4>
          <a:srgbClr val="B4B4AE"/>
        </a:accent4>
        <a:accent5>
          <a:srgbClr val="CBCBC7"/>
        </a:accent5>
        <a:accent6>
          <a:srgbClr val="E2E2E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7.xml><?xml version="1.0" encoding="utf-8"?>
<a:theme xmlns:a="http://schemas.openxmlformats.org/drawingml/2006/main" name="eth_praesentation_16zu9_ETH7">
  <a:themeElements>
    <a:clrScheme name="ETH 7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A8322D"/>
      </a:accent1>
      <a:accent2>
        <a:srgbClr val="B6534F"/>
      </a:accent2>
      <a:accent3>
        <a:srgbClr val="C47470"/>
      </a:accent3>
      <a:accent4>
        <a:srgbClr val="D29492"/>
      </a:accent4>
      <a:accent5>
        <a:srgbClr val="E0B5B3"/>
      </a:accent5>
      <a:accent6>
        <a:srgbClr val="EED6D5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7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A8322D"/>
        </a:accent1>
        <a:accent2>
          <a:srgbClr val="B6534F"/>
        </a:accent2>
        <a:accent3>
          <a:srgbClr val="C47470"/>
        </a:accent3>
        <a:accent4>
          <a:srgbClr val="D29492"/>
        </a:accent4>
        <a:accent5>
          <a:srgbClr val="E0B5B3"/>
        </a:accent5>
        <a:accent6>
          <a:srgbClr val="EED6D5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8.xml><?xml version="1.0" encoding="utf-8"?>
<a:theme xmlns:a="http://schemas.openxmlformats.org/drawingml/2006/main" name="eth_praesentation_16zu9_ETH8">
  <a:themeElements>
    <a:clrScheme name="ETH 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A96"/>
      </a:accent1>
      <a:accent2>
        <a:srgbClr val="298FA7"/>
      </a:accent2>
      <a:accent3>
        <a:srgbClr val="52A5B8"/>
      </a:accent3>
      <a:accent4>
        <a:srgbClr val="7ABAC8"/>
      </a:accent4>
      <a:accent5>
        <a:srgbClr val="A3CFD9"/>
      </a:accent5>
      <a:accent6>
        <a:srgbClr val="CCE4EA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8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007A96"/>
        </a:accent1>
        <a:accent2>
          <a:srgbClr val="298FA7"/>
        </a:accent2>
        <a:accent3>
          <a:srgbClr val="52A5B8"/>
        </a:accent3>
        <a:accent4>
          <a:srgbClr val="7ABAC8"/>
        </a:accent4>
        <a:accent5>
          <a:srgbClr val="A3CFD9"/>
        </a:accent5>
        <a:accent6>
          <a:srgbClr val="CCE4E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ppt/theme/theme9.xml><?xml version="1.0" encoding="utf-8"?>
<a:theme xmlns:a="http://schemas.openxmlformats.org/drawingml/2006/main" name="eth_praesentation_16zu9_ETH9">
  <a:themeElements>
    <a:clrScheme name="ETH 9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56013"/>
      </a:accent1>
      <a:accent2>
        <a:srgbClr val="A67939"/>
      </a:accent2>
      <a:accent3>
        <a:srgbClr val="B7935F"/>
      </a:accent3>
      <a:accent4>
        <a:srgbClr val="C8AC84"/>
      </a:accent4>
      <a:accent5>
        <a:srgbClr val="D9C6AA"/>
      </a:accent5>
      <a:accent6>
        <a:srgbClr val="EADFD0"/>
      </a:accent6>
      <a:hlink>
        <a:srgbClr val="000000"/>
      </a:hlink>
      <a:folHlink>
        <a:srgbClr val="00000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 cap="sq">
          <a:solidFill>
            <a:schemeClr val="tx1"/>
          </a:solidFill>
          <a:round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ETH 9">
        <a:dk1>
          <a:sysClr val="windowText" lastClr="000000"/>
        </a:dk1>
        <a:lt1>
          <a:sysClr val="window" lastClr="FFFFFF"/>
        </a:lt1>
        <a:dk2>
          <a:srgbClr val="000000"/>
        </a:dk2>
        <a:lt2>
          <a:srgbClr val="FFFFFF"/>
        </a:lt2>
        <a:accent1>
          <a:srgbClr val="956013"/>
        </a:accent1>
        <a:accent2>
          <a:srgbClr val="A67939"/>
        </a:accent2>
        <a:accent3>
          <a:srgbClr val="B7935F"/>
        </a:accent3>
        <a:accent4>
          <a:srgbClr val="C8AC84"/>
        </a:accent4>
        <a:accent5>
          <a:srgbClr val="D9C6AA"/>
        </a:accent5>
        <a:accent6>
          <a:srgbClr val="EADFD0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E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eth_praesentation_16zu9_ETH1_d" id="{F9B539DF-8A69-4439-8089-24A40A980317}" vid="{5D9C827C-5BA7-402A-8ABB-C7F0BA4B4D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eth_praesentation_16zu9_en</Template>
  <TotalTime>0</TotalTime>
  <Words>1798</Words>
  <Application>Microsoft Office PowerPoint</Application>
  <PresentationFormat>Widescreen</PresentationFormat>
  <Paragraphs>260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Arial</vt:lpstr>
      <vt:lpstr>Helvetica</vt:lpstr>
      <vt:lpstr>Times New Roman</vt:lpstr>
      <vt:lpstr>Wingdings</vt:lpstr>
      <vt:lpstr>eth_praesentation_16zu9_ETH1</vt:lpstr>
      <vt:lpstr>eth_praesentation_16zu9_ETH2</vt:lpstr>
      <vt:lpstr>eth_praesentation_16zu9_ETH3</vt:lpstr>
      <vt:lpstr>eth_praesentation_16zu9_ETH4</vt:lpstr>
      <vt:lpstr>eth_praesentation_16zu9_ETH5</vt:lpstr>
      <vt:lpstr>eth_praesentation_16zu9_ETH6</vt:lpstr>
      <vt:lpstr>eth_praesentation_16zu9_ETH7</vt:lpstr>
      <vt:lpstr>eth_praesentation_16zu9_ETH8</vt:lpstr>
      <vt:lpstr>eth_praesentation_16zu9_ETH9</vt:lpstr>
      <vt:lpstr>PowerPoint Presentation</vt:lpstr>
      <vt:lpstr>Importance of ocean heat content</vt:lpstr>
      <vt:lpstr>Importance of ocean heat content</vt:lpstr>
      <vt:lpstr>Importance of ocean heat content</vt:lpstr>
      <vt:lpstr>Global ocean-sea ice model</vt:lpstr>
      <vt:lpstr>New spin-up for ocean-sea ice models</vt:lpstr>
      <vt:lpstr>New spin-up for ocean-sea ice models</vt:lpstr>
      <vt:lpstr>New spin-up for ocean-sea ice models</vt:lpstr>
      <vt:lpstr>Global ocean heat content anomalies 0-2000 m</vt:lpstr>
      <vt:lpstr>Global ocean heat content anomalies 0-2000 m</vt:lpstr>
      <vt:lpstr>Global ocean heat content anomalies 0-2000 m</vt:lpstr>
      <vt:lpstr>Global ocean heat content anomalies 0-2000 m</vt:lpstr>
      <vt:lpstr>Global ocean heat content anomalies 0-2000 m</vt:lpstr>
      <vt:lpstr>Role of surface wind and thermal forcing</vt:lpstr>
      <vt:lpstr>Role of surface wind and thermal forcing</vt:lpstr>
      <vt:lpstr>Role of surface wind and thermal forcing</vt:lpstr>
      <vt:lpstr>Role of surface wind and thermal forcing</vt:lpstr>
      <vt:lpstr>Role of surface wind and thermal forcing</vt:lpstr>
      <vt:lpstr>Role of surface wind and thermal forcing</vt:lpstr>
      <vt:lpstr>Huguenin et al. (2022), in review Nat. Comm.</vt:lpstr>
      <vt:lpstr>Huguenin et al. (2022), in review Nat. Comm.</vt:lpstr>
      <vt:lpstr>Huguenin et al. (2022), in review Nat. Comm.</vt:lpstr>
      <vt:lpstr>Huguenin et al. (2022), in review Nat. Comm.</vt:lpstr>
      <vt:lpstr>PowerPoint Presentation</vt:lpstr>
      <vt:lpstr>PowerPoint Presentation</vt:lpstr>
      <vt:lpstr>Spin-up so far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ZH6oHYZQGu@student.ethz.ch</dc:creator>
  <cp:lastModifiedBy>Maurice Huguenin</cp:lastModifiedBy>
  <cp:revision>2290</cp:revision>
  <cp:lastPrinted>2013-06-08T11:22:51Z</cp:lastPrinted>
  <dcterms:created xsi:type="dcterms:W3CDTF">2016-11-22T17:48:16Z</dcterms:created>
  <dcterms:modified xsi:type="dcterms:W3CDTF">2022-05-20T03:33:34Z</dcterms:modified>
</cp:coreProperties>
</file>